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6" r:id="rId2"/>
    <p:sldId id="285" r:id="rId3"/>
    <p:sldId id="286" r:id="rId4"/>
    <p:sldId id="287" r:id="rId5"/>
    <p:sldId id="266" r:id="rId6"/>
    <p:sldId id="268" r:id="rId7"/>
    <p:sldId id="267" r:id="rId8"/>
    <p:sldId id="269" r:id="rId9"/>
    <p:sldId id="270" r:id="rId10"/>
    <p:sldId id="271" r:id="rId11"/>
    <p:sldId id="274" r:id="rId12"/>
    <p:sldId id="273" r:id="rId13"/>
    <p:sldId id="275" r:id="rId14"/>
    <p:sldId id="272" r:id="rId15"/>
    <p:sldId id="276" r:id="rId16"/>
    <p:sldId id="277" r:id="rId17"/>
    <p:sldId id="278" r:id="rId18"/>
    <p:sldId id="284" r:id="rId19"/>
    <p:sldId id="279" r:id="rId20"/>
    <p:sldId id="280" r:id="rId21"/>
    <p:sldId id="281" r:id="rId22"/>
    <p:sldId id="282" r:id="rId23"/>
    <p:sldId id="283" r:id="rId24"/>
    <p:sldId id="259" r:id="rId25"/>
    <p:sldId id="264" r:id="rId26"/>
    <p:sldId id="288" r:id="rId27"/>
    <p:sldId id="293" r:id="rId28"/>
    <p:sldId id="290" r:id="rId29"/>
    <p:sldId id="291" r:id="rId30"/>
    <p:sldId id="292" r:id="rId31"/>
    <p:sldId id="260" r:id="rId32"/>
    <p:sldId id="294" r:id="rId33"/>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17" autoAdjust="0"/>
    <p:restoredTop sz="94610"/>
  </p:normalViewPr>
  <p:slideViewPr>
    <p:cSldViewPr snapToGrid="0" snapToObjects="1">
      <p:cViewPr varScale="1">
        <p:scale>
          <a:sx n="69" d="100"/>
          <a:sy n="69" d="100"/>
        </p:scale>
        <p:origin x="41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AAAA96-8D5A-48A3-A722-1930E59E42A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C8D8A8B-2BE4-47BE-924B-3D8FB6D66C2A}">
      <dgm:prSet/>
      <dgm:spPr/>
      <dgm:t>
        <a:bodyPr/>
        <a:lstStyle/>
        <a:p>
          <a:r>
            <a:rPr lang="en-US" dirty="0"/>
            <a:t>Storing multimedia content is essential for many applications, including content management systems, streaming services, and cloud storage platforms.</a:t>
          </a:r>
        </a:p>
      </dgm:t>
    </dgm:pt>
    <dgm:pt modelId="{2B1FAC05-0A4E-487B-B0FF-87DE3463F350}" type="parTrans" cxnId="{A096D51A-6C20-4D81-850A-018DD1DB2166}">
      <dgm:prSet/>
      <dgm:spPr/>
      <dgm:t>
        <a:bodyPr/>
        <a:lstStyle/>
        <a:p>
          <a:endParaRPr lang="en-US"/>
        </a:p>
      </dgm:t>
    </dgm:pt>
    <dgm:pt modelId="{470E8527-4023-4A01-9422-F70A777A17C9}" type="sibTrans" cxnId="{A096D51A-6C20-4D81-850A-018DD1DB2166}">
      <dgm:prSet/>
      <dgm:spPr/>
      <dgm:t>
        <a:bodyPr/>
        <a:lstStyle/>
        <a:p>
          <a:endParaRPr lang="en-US"/>
        </a:p>
      </dgm:t>
    </dgm:pt>
    <dgm:pt modelId="{0FE41183-4195-4702-BCC0-7D9AFAC8E74B}">
      <dgm:prSet/>
      <dgm:spPr/>
      <dgm:t>
        <a:bodyPr/>
        <a:lstStyle/>
        <a:p>
          <a:r>
            <a:rPr lang="en-US"/>
            <a:t>Different types of multimedia such as audio, video, and text—require different approaches for efficient storage and retrieval.</a:t>
          </a:r>
        </a:p>
      </dgm:t>
    </dgm:pt>
    <dgm:pt modelId="{5FD7A59B-E5BE-4689-93AA-57E4C4B4029C}" type="parTrans" cxnId="{87F6D524-1138-4A71-AF09-F8B7C8FC9AB3}">
      <dgm:prSet/>
      <dgm:spPr/>
      <dgm:t>
        <a:bodyPr/>
        <a:lstStyle/>
        <a:p>
          <a:endParaRPr lang="en-US"/>
        </a:p>
      </dgm:t>
    </dgm:pt>
    <dgm:pt modelId="{14B745B7-A65C-498C-A6EF-CE257F932C02}" type="sibTrans" cxnId="{87F6D524-1138-4A71-AF09-F8B7C8FC9AB3}">
      <dgm:prSet/>
      <dgm:spPr/>
      <dgm:t>
        <a:bodyPr/>
        <a:lstStyle/>
        <a:p>
          <a:endParaRPr lang="en-US"/>
        </a:p>
      </dgm:t>
    </dgm:pt>
    <dgm:pt modelId="{FDC4690E-2EA5-47F0-9192-59028A23F6D6}" type="pres">
      <dgm:prSet presAssocID="{62AAAA96-8D5A-48A3-A722-1930E59E42AD}" presName="root" presStyleCnt="0">
        <dgm:presLayoutVars>
          <dgm:dir/>
          <dgm:resizeHandles val="exact"/>
        </dgm:presLayoutVars>
      </dgm:prSet>
      <dgm:spPr/>
    </dgm:pt>
    <dgm:pt modelId="{91DF2CE9-C16F-4023-850E-BC49788332F7}" type="pres">
      <dgm:prSet presAssocID="{3C8D8A8B-2BE4-47BE-924B-3D8FB6D66C2A}" presName="compNode" presStyleCnt="0"/>
      <dgm:spPr/>
    </dgm:pt>
    <dgm:pt modelId="{F1AEAA86-3805-4DCD-BB73-22F8856E8975}" type="pres">
      <dgm:prSet presAssocID="{3C8D8A8B-2BE4-47BE-924B-3D8FB6D66C2A}" presName="bgRect" presStyleLbl="bgShp" presStyleIdx="0" presStyleCnt="2"/>
      <dgm:spPr>
        <a:solidFill>
          <a:srgbClr val="002060"/>
        </a:solidFill>
      </dgm:spPr>
    </dgm:pt>
    <dgm:pt modelId="{A0337CAA-7930-4C64-85BE-C021EFC74AD5}" type="pres">
      <dgm:prSet presAssocID="{3C8D8A8B-2BE4-47BE-924B-3D8FB6D66C2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load from cloud"/>
        </a:ext>
      </dgm:extLst>
    </dgm:pt>
    <dgm:pt modelId="{0F1C1F14-3511-4591-94AB-0B1E5F6CFEB8}" type="pres">
      <dgm:prSet presAssocID="{3C8D8A8B-2BE4-47BE-924B-3D8FB6D66C2A}" presName="spaceRect" presStyleCnt="0"/>
      <dgm:spPr/>
    </dgm:pt>
    <dgm:pt modelId="{5443F1DB-5358-470C-BCC5-C804A98BD071}" type="pres">
      <dgm:prSet presAssocID="{3C8D8A8B-2BE4-47BE-924B-3D8FB6D66C2A}" presName="parTx" presStyleLbl="revTx" presStyleIdx="0" presStyleCnt="2">
        <dgm:presLayoutVars>
          <dgm:chMax val="0"/>
          <dgm:chPref val="0"/>
        </dgm:presLayoutVars>
      </dgm:prSet>
      <dgm:spPr/>
    </dgm:pt>
    <dgm:pt modelId="{ADE602FF-97D1-43C3-BBD4-B69F816D7FC9}" type="pres">
      <dgm:prSet presAssocID="{470E8527-4023-4A01-9422-F70A777A17C9}" presName="sibTrans" presStyleCnt="0"/>
      <dgm:spPr/>
    </dgm:pt>
    <dgm:pt modelId="{EC5A3077-4786-4F45-8757-549DA70D827D}" type="pres">
      <dgm:prSet presAssocID="{0FE41183-4195-4702-BCC0-7D9AFAC8E74B}" presName="compNode" presStyleCnt="0"/>
      <dgm:spPr/>
    </dgm:pt>
    <dgm:pt modelId="{D4E49434-55C8-483A-B180-CB61D3553F9D}" type="pres">
      <dgm:prSet presAssocID="{0FE41183-4195-4702-BCC0-7D9AFAC8E74B}" presName="bgRect" presStyleLbl="bgShp" presStyleIdx="1" presStyleCnt="2"/>
      <dgm:spPr>
        <a:solidFill>
          <a:srgbClr val="002060"/>
        </a:solidFill>
      </dgm:spPr>
    </dgm:pt>
    <dgm:pt modelId="{02BFCFCA-2A43-428E-9E30-595DD4D6C88A}" type="pres">
      <dgm:prSet presAssocID="{0FE41183-4195-4702-BCC0-7D9AFAC8E74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dcast"/>
        </a:ext>
      </dgm:extLst>
    </dgm:pt>
    <dgm:pt modelId="{480D9EB4-2AA0-4648-9268-437B28AFA8BA}" type="pres">
      <dgm:prSet presAssocID="{0FE41183-4195-4702-BCC0-7D9AFAC8E74B}" presName="spaceRect" presStyleCnt="0"/>
      <dgm:spPr/>
    </dgm:pt>
    <dgm:pt modelId="{56072642-D086-4569-9071-EBD889806C93}" type="pres">
      <dgm:prSet presAssocID="{0FE41183-4195-4702-BCC0-7D9AFAC8E74B}" presName="parTx" presStyleLbl="revTx" presStyleIdx="1" presStyleCnt="2">
        <dgm:presLayoutVars>
          <dgm:chMax val="0"/>
          <dgm:chPref val="0"/>
        </dgm:presLayoutVars>
      </dgm:prSet>
      <dgm:spPr/>
    </dgm:pt>
  </dgm:ptLst>
  <dgm:cxnLst>
    <dgm:cxn modelId="{A096D51A-6C20-4D81-850A-018DD1DB2166}" srcId="{62AAAA96-8D5A-48A3-A722-1930E59E42AD}" destId="{3C8D8A8B-2BE4-47BE-924B-3D8FB6D66C2A}" srcOrd="0" destOrd="0" parTransId="{2B1FAC05-0A4E-487B-B0FF-87DE3463F350}" sibTransId="{470E8527-4023-4A01-9422-F70A777A17C9}"/>
    <dgm:cxn modelId="{87F6D524-1138-4A71-AF09-F8B7C8FC9AB3}" srcId="{62AAAA96-8D5A-48A3-A722-1930E59E42AD}" destId="{0FE41183-4195-4702-BCC0-7D9AFAC8E74B}" srcOrd="1" destOrd="0" parTransId="{5FD7A59B-E5BE-4689-93AA-57E4C4B4029C}" sibTransId="{14B745B7-A65C-498C-A6EF-CE257F932C02}"/>
    <dgm:cxn modelId="{CD8B1A61-5B04-4CBC-8C3B-7E76193049A0}" type="presOf" srcId="{62AAAA96-8D5A-48A3-A722-1930E59E42AD}" destId="{FDC4690E-2EA5-47F0-9192-59028A23F6D6}" srcOrd="0" destOrd="0" presId="urn:microsoft.com/office/officeart/2018/2/layout/IconVerticalSolidList"/>
    <dgm:cxn modelId="{A4627863-40A5-48F5-8741-7ED54CE71D3D}" type="presOf" srcId="{0FE41183-4195-4702-BCC0-7D9AFAC8E74B}" destId="{56072642-D086-4569-9071-EBD889806C93}" srcOrd="0" destOrd="0" presId="urn:microsoft.com/office/officeart/2018/2/layout/IconVerticalSolidList"/>
    <dgm:cxn modelId="{B41B4887-62BC-4182-8215-4191E1A58CE5}" type="presOf" srcId="{3C8D8A8B-2BE4-47BE-924B-3D8FB6D66C2A}" destId="{5443F1DB-5358-470C-BCC5-C804A98BD071}" srcOrd="0" destOrd="0" presId="urn:microsoft.com/office/officeart/2018/2/layout/IconVerticalSolidList"/>
    <dgm:cxn modelId="{AE3409F9-213B-40A1-9953-F8B48E3F9867}" type="presParOf" srcId="{FDC4690E-2EA5-47F0-9192-59028A23F6D6}" destId="{91DF2CE9-C16F-4023-850E-BC49788332F7}" srcOrd="0" destOrd="0" presId="urn:microsoft.com/office/officeart/2018/2/layout/IconVerticalSolidList"/>
    <dgm:cxn modelId="{9B0339BD-F5F2-40EE-9D51-2CABF29A3330}" type="presParOf" srcId="{91DF2CE9-C16F-4023-850E-BC49788332F7}" destId="{F1AEAA86-3805-4DCD-BB73-22F8856E8975}" srcOrd="0" destOrd="0" presId="urn:microsoft.com/office/officeart/2018/2/layout/IconVerticalSolidList"/>
    <dgm:cxn modelId="{E3C602A3-22DE-4258-BEC9-8B742B6F9F9D}" type="presParOf" srcId="{91DF2CE9-C16F-4023-850E-BC49788332F7}" destId="{A0337CAA-7930-4C64-85BE-C021EFC74AD5}" srcOrd="1" destOrd="0" presId="urn:microsoft.com/office/officeart/2018/2/layout/IconVerticalSolidList"/>
    <dgm:cxn modelId="{94BD9CF3-6B63-4369-9293-661CEA7130DE}" type="presParOf" srcId="{91DF2CE9-C16F-4023-850E-BC49788332F7}" destId="{0F1C1F14-3511-4591-94AB-0B1E5F6CFEB8}" srcOrd="2" destOrd="0" presId="urn:microsoft.com/office/officeart/2018/2/layout/IconVerticalSolidList"/>
    <dgm:cxn modelId="{53DE5AD6-B7C1-4CA5-B914-560AAE3CA7E5}" type="presParOf" srcId="{91DF2CE9-C16F-4023-850E-BC49788332F7}" destId="{5443F1DB-5358-470C-BCC5-C804A98BD071}" srcOrd="3" destOrd="0" presId="urn:microsoft.com/office/officeart/2018/2/layout/IconVerticalSolidList"/>
    <dgm:cxn modelId="{F97A64A6-33E2-468F-9761-397E1B765682}" type="presParOf" srcId="{FDC4690E-2EA5-47F0-9192-59028A23F6D6}" destId="{ADE602FF-97D1-43C3-BBD4-B69F816D7FC9}" srcOrd="1" destOrd="0" presId="urn:microsoft.com/office/officeart/2018/2/layout/IconVerticalSolidList"/>
    <dgm:cxn modelId="{59BFE91A-588D-4086-98FC-05FBF807157C}" type="presParOf" srcId="{FDC4690E-2EA5-47F0-9192-59028A23F6D6}" destId="{EC5A3077-4786-4F45-8757-549DA70D827D}" srcOrd="2" destOrd="0" presId="urn:microsoft.com/office/officeart/2018/2/layout/IconVerticalSolidList"/>
    <dgm:cxn modelId="{24CD2A46-E6BA-478D-960D-7878B72ECF9C}" type="presParOf" srcId="{EC5A3077-4786-4F45-8757-549DA70D827D}" destId="{D4E49434-55C8-483A-B180-CB61D3553F9D}" srcOrd="0" destOrd="0" presId="urn:microsoft.com/office/officeart/2018/2/layout/IconVerticalSolidList"/>
    <dgm:cxn modelId="{5EEDD982-1579-4447-9AE2-DED40BB8733F}" type="presParOf" srcId="{EC5A3077-4786-4F45-8757-549DA70D827D}" destId="{02BFCFCA-2A43-428E-9E30-595DD4D6C88A}" srcOrd="1" destOrd="0" presId="urn:microsoft.com/office/officeart/2018/2/layout/IconVerticalSolidList"/>
    <dgm:cxn modelId="{A17A96CB-A769-4D6E-AD5E-DB73EF473857}" type="presParOf" srcId="{EC5A3077-4786-4F45-8757-549DA70D827D}" destId="{480D9EB4-2AA0-4648-9268-437B28AFA8BA}" srcOrd="2" destOrd="0" presId="urn:microsoft.com/office/officeart/2018/2/layout/IconVerticalSolidList"/>
    <dgm:cxn modelId="{6B6BBF12-C373-4688-90DA-852200E6DAD1}" type="presParOf" srcId="{EC5A3077-4786-4F45-8757-549DA70D827D}" destId="{56072642-D086-4569-9071-EBD889806C9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EAA86-3805-4DCD-BB73-22F8856E8975}">
      <dsp:nvSpPr>
        <dsp:cNvPr id="0" name=""/>
        <dsp:cNvSpPr/>
      </dsp:nvSpPr>
      <dsp:spPr>
        <a:xfrm>
          <a:off x="0" y="848510"/>
          <a:ext cx="12618720" cy="15664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A0337CAA-7930-4C64-85BE-C021EFC74AD5}">
      <dsp:nvSpPr>
        <dsp:cNvPr id="0" name=""/>
        <dsp:cNvSpPr/>
      </dsp:nvSpPr>
      <dsp:spPr>
        <a:xfrm>
          <a:off x="473860" y="1200969"/>
          <a:ext cx="861564" cy="8615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43F1DB-5358-470C-BCC5-C804A98BD071}">
      <dsp:nvSpPr>
        <dsp:cNvPr id="0" name=""/>
        <dsp:cNvSpPr/>
      </dsp:nvSpPr>
      <dsp:spPr>
        <a:xfrm>
          <a:off x="1809286" y="848510"/>
          <a:ext cx="10809433" cy="156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786" tIns="165786" rIns="165786" bIns="165786" numCol="1" spcCol="1270" anchor="ctr" anchorCtr="0">
          <a:noAutofit/>
        </a:bodyPr>
        <a:lstStyle/>
        <a:p>
          <a:pPr marL="0" lvl="0" indent="0" algn="l" defTabSz="1111250">
            <a:lnSpc>
              <a:spcPct val="90000"/>
            </a:lnSpc>
            <a:spcBef>
              <a:spcPct val="0"/>
            </a:spcBef>
            <a:spcAft>
              <a:spcPct val="35000"/>
            </a:spcAft>
            <a:buNone/>
          </a:pPr>
          <a:r>
            <a:rPr lang="en-US" sz="2500" kern="1200" dirty="0"/>
            <a:t>Storing multimedia content is essential for many applications, including content management systems, streaming services, and cloud storage platforms.</a:t>
          </a:r>
        </a:p>
      </dsp:txBody>
      <dsp:txXfrm>
        <a:off x="1809286" y="848510"/>
        <a:ext cx="10809433" cy="1566481"/>
      </dsp:txXfrm>
    </dsp:sp>
    <dsp:sp modelId="{D4E49434-55C8-483A-B180-CB61D3553F9D}">
      <dsp:nvSpPr>
        <dsp:cNvPr id="0" name=""/>
        <dsp:cNvSpPr/>
      </dsp:nvSpPr>
      <dsp:spPr>
        <a:xfrm>
          <a:off x="0" y="2806613"/>
          <a:ext cx="12618720" cy="1566481"/>
        </a:xfrm>
        <a:prstGeom prst="roundRect">
          <a:avLst>
            <a:gd name="adj" fmla="val 10000"/>
          </a:avLst>
        </a:prstGeom>
        <a:solidFill>
          <a:srgbClr val="002060"/>
        </a:solidFill>
        <a:ln>
          <a:noFill/>
        </a:ln>
        <a:effectLst/>
      </dsp:spPr>
      <dsp:style>
        <a:lnRef idx="0">
          <a:scrgbClr r="0" g="0" b="0"/>
        </a:lnRef>
        <a:fillRef idx="1">
          <a:scrgbClr r="0" g="0" b="0"/>
        </a:fillRef>
        <a:effectRef idx="0">
          <a:scrgbClr r="0" g="0" b="0"/>
        </a:effectRef>
        <a:fontRef idx="minor"/>
      </dsp:style>
    </dsp:sp>
    <dsp:sp modelId="{02BFCFCA-2A43-428E-9E30-595DD4D6C88A}">
      <dsp:nvSpPr>
        <dsp:cNvPr id="0" name=""/>
        <dsp:cNvSpPr/>
      </dsp:nvSpPr>
      <dsp:spPr>
        <a:xfrm>
          <a:off x="473860" y="3159071"/>
          <a:ext cx="861564" cy="8615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072642-D086-4569-9071-EBD889806C93}">
      <dsp:nvSpPr>
        <dsp:cNvPr id="0" name=""/>
        <dsp:cNvSpPr/>
      </dsp:nvSpPr>
      <dsp:spPr>
        <a:xfrm>
          <a:off x="1809286" y="2806613"/>
          <a:ext cx="10809433" cy="1566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786" tIns="165786" rIns="165786" bIns="165786" numCol="1" spcCol="1270" anchor="ctr" anchorCtr="0">
          <a:noAutofit/>
        </a:bodyPr>
        <a:lstStyle/>
        <a:p>
          <a:pPr marL="0" lvl="0" indent="0" algn="l" defTabSz="1111250">
            <a:lnSpc>
              <a:spcPct val="90000"/>
            </a:lnSpc>
            <a:spcBef>
              <a:spcPct val="0"/>
            </a:spcBef>
            <a:spcAft>
              <a:spcPct val="35000"/>
            </a:spcAft>
            <a:buNone/>
          </a:pPr>
          <a:r>
            <a:rPr lang="en-US" sz="2500" kern="1200"/>
            <a:t>Different types of multimedia such as audio, video, and text—require different approaches for efficient storage and retrieval.</a:t>
          </a:r>
        </a:p>
      </dsp:txBody>
      <dsp:txXfrm>
        <a:off x="1809286" y="2806613"/>
        <a:ext cx="10809433" cy="1566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3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289468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0248576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935333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109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3502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301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7504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7090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087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039634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801098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3/9/2025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4954313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3/9/2025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4975452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3/9/2025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1621626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5549430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8976620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9746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3/9/2025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573474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 id="2147483676" r:id="rId15"/>
    <p:sldLayoutId id="2147483680" r:id="rId16"/>
    <p:sldLayoutId id="2147483681" r:id="rId17"/>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55151"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Multimedia to Database</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We'll explore various methods for handling audio, video, and text data, along with practical examples to solidify your understanding.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B90EC6-88B9-BE59-5CE4-A2858E22B9F9}"/>
              </a:ext>
            </a:extLst>
          </p:cNvPr>
          <p:cNvPicPr>
            <a:picLocks noChangeAspect="1"/>
          </p:cNvPicPr>
          <p:nvPr/>
        </p:nvPicPr>
        <p:blipFill>
          <a:blip r:embed="rId2"/>
          <a:stretch>
            <a:fillRect/>
          </a:stretch>
        </p:blipFill>
        <p:spPr>
          <a:xfrm>
            <a:off x="189505" y="494795"/>
            <a:ext cx="14251389" cy="7240010"/>
          </a:xfrm>
          <a:prstGeom prst="rect">
            <a:avLst/>
          </a:prstGeom>
        </p:spPr>
      </p:pic>
    </p:spTree>
    <p:extLst>
      <p:ext uri="{BB962C8B-B14F-4D97-AF65-F5344CB8AC3E}">
        <p14:creationId xmlns:p14="http://schemas.microsoft.com/office/powerpoint/2010/main" val="305888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03B42C-B28C-B408-2A07-9ABAC0208F7A}"/>
              </a:ext>
            </a:extLst>
          </p:cNvPr>
          <p:cNvSpPr>
            <a:spLocks noGrp="1"/>
          </p:cNvSpPr>
          <p:nvPr>
            <p:ph idx="1"/>
          </p:nvPr>
        </p:nvSpPr>
        <p:spPr/>
        <p:txBody>
          <a:bodyPr/>
          <a:lstStyle/>
          <a:p>
            <a:endParaRPr lang="en-US"/>
          </a:p>
        </p:txBody>
      </p:sp>
      <p:pic>
        <p:nvPicPr>
          <p:cNvPr id="2050" name="Picture 2" descr="Viedo Images – Browse 353 Stock Photos, Vectors, and Video | Adobe Stock">
            <a:extLst>
              <a:ext uri="{FF2B5EF4-FFF2-40B4-BE49-F238E27FC236}">
                <a16:creationId xmlns:a16="http://schemas.microsoft.com/office/drawing/2014/main" id="{BEBBECA4-12E5-340E-1B66-7234D0AAC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5" y="2400300"/>
            <a:ext cx="78676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751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Frame Rate - CCTVSG.NET">
            <a:extLst>
              <a:ext uri="{FF2B5EF4-FFF2-40B4-BE49-F238E27FC236}">
                <a16:creationId xmlns:a16="http://schemas.microsoft.com/office/drawing/2014/main" id="{D482F518-AA9D-0590-DB1C-E734488512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894" r="8327" b="-1"/>
          <a:stretch/>
        </p:blipFill>
        <p:spPr bwMode="auto">
          <a:xfrm>
            <a:off x="20" y="10"/>
            <a:ext cx="14630380" cy="8229590"/>
          </a:xfrm>
          <a:prstGeom prst="rect">
            <a:avLst/>
          </a:prstGeom>
          <a:solidFill>
            <a:srgbClr val="FFFFFF"/>
          </a:solidFill>
        </p:spPr>
      </p:pic>
    </p:spTree>
    <p:extLst>
      <p:ext uri="{BB962C8B-B14F-4D97-AF65-F5344CB8AC3E}">
        <p14:creationId xmlns:p14="http://schemas.microsoft.com/office/powerpoint/2010/main" val="2969834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PS (frames per second) by JaviMir on Dribbble">
            <a:extLst>
              <a:ext uri="{FF2B5EF4-FFF2-40B4-BE49-F238E27FC236}">
                <a16:creationId xmlns:a16="http://schemas.microsoft.com/office/drawing/2014/main" id="{7A314124-E777-A762-499A-B6C9D086D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2573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272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250308-2250-24.0810515">
            <a:hlinkClick r:id="" action="ppaction://media"/>
            <a:extLst>
              <a:ext uri="{FF2B5EF4-FFF2-40B4-BE49-F238E27FC236}">
                <a16:creationId xmlns:a16="http://schemas.microsoft.com/office/drawing/2014/main" id="{CC308E10-D3B6-197A-C372-FDE6C5BD87D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09838" y="2190750"/>
            <a:ext cx="9612312" cy="5221288"/>
          </a:xfrm>
        </p:spPr>
      </p:pic>
    </p:spTree>
    <p:extLst>
      <p:ext uri="{BB962C8B-B14F-4D97-AF65-F5344CB8AC3E}">
        <p14:creationId xmlns:p14="http://schemas.microsoft.com/office/powerpoint/2010/main" val="274204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1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ext Gif GIFs | Tenor">
            <a:extLst>
              <a:ext uri="{FF2B5EF4-FFF2-40B4-BE49-F238E27FC236}">
                <a16:creationId xmlns:a16="http://schemas.microsoft.com/office/drawing/2014/main" id="{DDD52811-F934-353C-F1CE-A732DA8033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99469" y="1503997"/>
            <a:ext cx="5221606" cy="5221606"/>
          </a:xfrm>
          <a:prstGeom prst="rect">
            <a:avLst/>
          </a:prstGeom>
          <a:solidFill>
            <a:srgbClr val="FFFFFF"/>
          </a:solidFill>
        </p:spPr>
      </p:pic>
    </p:spTree>
    <p:extLst>
      <p:ext uri="{BB962C8B-B14F-4D97-AF65-F5344CB8AC3E}">
        <p14:creationId xmlns:p14="http://schemas.microsoft.com/office/powerpoint/2010/main" val="683259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ABB9BC-4A7D-8D17-BD38-AB4882900BAD}"/>
              </a:ext>
            </a:extLst>
          </p:cNvPr>
          <p:cNvPicPr>
            <a:picLocks noChangeAspect="1"/>
          </p:cNvPicPr>
          <p:nvPr/>
        </p:nvPicPr>
        <p:blipFill>
          <a:blip r:embed="rId2"/>
          <a:srcRect r="1" b="5036"/>
          <a:stretch/>
        </p:blipFill>
        <p:spPr>
          <a:xfrm>
            <a:off x="146050" y="80963"/>
            <a:ext cx="14338300" cy="8067675"/>
          </a:xfrm>
          <a:prstGeom prst="rect">
            <a:avLst/>
          </a:prstGeom>
          <a:noFill/>
        </p:spPr>
      </p:pic>
    </p:spTree>
    <p:extLst>
      <p:ext uri="{BB962C8B-B14F-4D97-AF65-F5344CB8AC3E}">
        <p14:creationId xmlns:p14="http://schemas.microsoft.com/office/powerpoint/2010/main" val="3134199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8D99A4D-6242-E52D-053F-62385C1C9E10}"/>
              </a:ext>
            </a:extLst>
          </p:cNvPr>
          <p:cNvPicPr>
            <a:picLocks noGrp="1" noChangeAspect="1"/>
          </p:cNvPicPr>
          <p:nvPr>
            <p:ph idx="1"/>
          </p:nvPr>
        </p:nvPicPr>
        <p:blipFill>
          <a:blip r:embed="rId2"/>
          <a:stretch>
            <a:fillRect/>
          </a:stretch>
        </p:blipFill>
        <p:spPr>
          <a:xfrm>
            <a:off x="146050" y="799069"/>
            <a:ext cx="14338300" cy="6631463"/>
          </a:xfrm>
          <a:noFill/>
        </p:spPr>
      </p:pic>
    </p:spTree>
    <p:extLst>
      <p:ext uri="{BB962C8B-B14F-4D97-AF65-F5344CB8AC3E}">
        <p14:creationId xmlns:p14="http://schemas.microsoft.com/office/powerpoint/2010/main" val="2536202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F72CF-30A3-B82D-569C-64CD38D84186}"/>
              </a:ext>
            </a:extLst>
          </p:cNvPr>
          <p:cNvSpPr>
            <a:spLocks noGrp="1"/>
          </p:cNvSpPr>
          <p:nvPr>
            <p:ph type="title"/>
          </p:nvPr>
        </p:nvSpPr>
        <p:spPr/>
        <p:txBody>
          <a:bodyPr/>
          <a:lstStyle/>
          <a:p>
            <a:r>
              <a:rPr lang="en-US" dirty="0">
                <a:latin typeface="Cabin Sketch" panose="020B0503050202020004" pitchFamily="34" charset="0"/>
              </a:rPr>
              <a:t>Audio</a:t>
            </a:r>
          </a:p>
        </p:txBody>
      </p:sp>
      <p:pic>
        <p:nvPicPr>
          <p:cNvPr id="5122" name="Picture 2" descr="Listen to يلا يا ياسر سمع عمو😂😂 by Abu Zahra in Sha3by playlist online  for free on SoundCloud">
            <a:extLst>
              <a:ext uri="{FF2B5EF4-FFF2-40B4-BE49-F238E27FC236}">
                <a16:creationId xmlns:a16="http://schemas.microsoft.com/office/drawing/2014/main" id="{DEEA1DB7-E048-F9DB-3A15-4F40F3545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310" y="3948303"/>
            <a:ext cx="3332226" cy="33322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in page">
            <a:extLst>
              <a:ext uri="{FF2B5EF4-FFF2-40B4-BE49-F238E27FC236}">
                <a16:creationId xmlns:a16="http://schemas.microsoft.com/office/drawing/2014/main" id="{6A386F70-F862-DB82-D545-60BCCBFA8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696" y="4328541"/>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896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A113A3-EC6B-FB6D-37A2-0B2A3A13F6A6}"/>
              </a:ext>
            </a:extLst>
          </p:cNvPr>
          <p:cNvPicPr>
            <a:picLocks noChangeAspect="1"/>
          </p:cNvPicPr>
          <p:nvPr/>
        </p:nvPicPr>
        <p:blipFill>
          <a:blip r:embed="rId2"/>
          <a:stretch>
            <a:fillRect/>
          </a:stretch>
        </p:blipFill>
        <p:spPr>
          <a:xfrm>
            <a:off x="2223377" y="2438166"/>
            <a:ext cx="10183646" cy="3353268"/>
          </a:xfrm>
          <a:prstGeom prst="rect">
            <a:avLst/>
          </a:prstGeom>
        </p:spPr>
      </p:pic>
    </p:spTree>
    <p:extLst>
      <p:ext uri="{BB962C8B-B14F-4D97-AF65-F5344CB8AC3E}">
        <p14:creationId xmlns:p14="http://schemas.microsoft.com/office/powerpoint/2010/main" val="1076498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04AF72-70C1-C84B-9328-FE7676B8BFB4}"/>
              </a:ext>
            </a:extLst>
          </p:cNvPr>
          <p:cNvSpPr txBox="1"/>
          <p:nvPr/>
        </p:nvSpPr>
        <p:spPr>
          <a:xfrm>
            <a:off x="1390650" y="891065"/>
            <a:ext cx="7315200" cy="1200329"/>
          </a:xfrm>
          <a:prstGeom prst="rect">
            <a:avLst/>
          </a:prstGeom>
          <a:noFill/>
        </p:spPr>
        <p:txBody>
          <a:bodyPr wrap="square">
            <a:spAutoFit/>
          </a:bodyPr>
          <a:lstStyle/>
          <a:p>
            <a:r>
              <a:rPr lang="en-US" altLang="ko-KR" sz="3600" b="1" dirty="0">
                <a:latin typeface="Cabin Sketch" panose="020B0503050202020004" pitchFamily="34" charset="0"/>
                <a:cs typeface="Arial" pitchFamily="34" charset="0"/>
              </a:rPr>
              <a:t>UPLOADING</a:t>
            </a:r>
          </a:p>
          <a:p>
            <a:r>
              <a:rPr lang="en-US" altLang="ko-KR" sz="3600" dirty="0">
                <a:latin typeface="Cabin Sketch" panose="020B0503050202020004" pitchFamily="34" charset="0"/>
                <a:cs typeface="Arial" pitchFamily="34" charset="0"/>
              </a:rPr>
              <a:t>Multimedia To Database</a:t>
            </a:r>
            <a:endParaRPr lang="ko-KR" altLang="en-US" sz="3600" b="1" dirty="0">
              <a:latin typeface="Cabin Sketch" panose="020B0503050202020004" pitchFamily="34" charset="0"/>
              <a:cs typeface="Arial" pitchFamily="34" charset="0"/>
            </a:endParaRPr>
          </a:p>
        </p:txBody>
      </p:sp>
      <p:pic>
        <p:nvPicPr>
          <p:cNvPr id="2050" name="Picture 2" descr="Multimedia Databases: The Future of Data Management">
            <a:extLst>
              <a:ext uri="{FF2B5EF4-FFF2-40B4-BE49-F238E27FC236}">
                <a16:creationId xmlns:a16="http://schemas.microsoft.com/office/drawing/2014/main" id="{62F0A2A5-6E1D-8BA6-CE18-3802C6919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50" y="2409825"/>
            <a:ext cx="85725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464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3F171F-7AB7-396E-4EBA-DA394A8EE162}"/>
              </a:ext>
            </a:extLst>
          </p:cNvPr>
          <p:cNvPicPr>
            <a:picLocks noChangeAspect="1"/>
          </p:cNvPicPr>
          <p:nvPr/>
        </p:nvPicPr>
        <p:blipFill>
          <a:blip r:embed="rId2"/>
          <a:stretch>
            <a:fillRect/>
          </a:stretch>
        </p:blipFill>
        <p:spPr>
          <a:xfrm>
            <a:off x="3761879" y="1647480"/>
            <a:ext cx="7106642" cy="4934639"/>
          </a:xfrm>
          <a:prstGeom prst="rect">
            <a:avLst/>
          </a:prstGeom>
        </p:spPr>
      </p:pic>
    </p:spTree>
    <p:extLst>
      <p:ext uri="{BB962C8B-B14F-4D97-AF65-F5344CB8AC3E}">
        <p14:creationId xmlns:p14="http://schemas.microsoft.com/office/powerpoint/2010/main" val="3614525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1996-0110-7CE9-688E-6BEF67BE6C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501540-A311-6A5E-B0D2-77D10F6BC35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3A8809F-145B-04CC-4ED0-D86C30977D2D}"/>
              </a:ext>
            </a:extLst>
          </p:cNvPr>
          <p:cNvPicPr>
            <a:picLocks noChangeAspect="1"/>
          </p:cNvPicPr>
          <p:nvPr/>
        </p:nvPicPr>
        <p:blipFill>
          <a:blip r:embed="rId2"/>
          <a:stretch>
            <a:fillRect/>
          </a:stretch>
        </p:blipFill>
        <p:spPr>
          <a:xfrm>
            <a:off x="2833062" y="1409322"/>
            <a:ext cx="8964276" cy="5410955"/>
          </a:xfrm>
          <a:prstGeom prst="rect">
            <a:avLst/>
          </a:prstGeom>
        </p:spPr>
      </p:pic>
    </p:spTree>
    <p:extLst>
      <p:ext uri="{BB962C8B-B14F-4D97-AF65-F5344CB8AC3E}">
        <p14:creationId xmlns:p14="http://schemas.microsoft.com/office/powerpoint/2010/main" val="2981362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5CB21-D3F3-65B5-7240-B504F8D6A4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71A656-C7DD-73EA-056F-8F0CED4C10BA}"/>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467453B-99F9-DC31-309D-8EFB95B3CDCD}"/>
              </a:ext>
            </a:extLst>
          </p:cNvPr>
          <p:cNvPicPr>
            <a:picLocks noChangeAspect="1"/>
          </p:cNvPicPr>
          <p:nvPr/>
        </p:nvPicPr>
        <p:blipFill>
          <a:blip r:embed="rId2"/>
          <a:stretch>
            <a:fillRect/>
          </a:stretch>
        </p:blipFill>
        <p:spPr>
          <a:xfrm>
            <a:off x="2814009" y="1433138"/>
            <a:ext cx="9002381" cy="5363323"/>
          </a:xfrm>
          <a:prstGeom prst="rect">
            <a:avLst/>
          </a:prstGeom>
        </p:spPr>
      </p:pic>
    </p:spTree>
    <p:extLst>
      <p:ext uri="{BB962C8B-B14F-4D97-AF65-F5344CB8AC3E}">
        <p14:creationId xmlns:p14="http://schemas.microsoft.com/office/powerpoint/2010/main" val="4063683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0E5E81-27EC-A4A2-4424-3271EAD7CB00}"/>
              </a:ext>
            </a:extLst>
          </p:cNvPr>
          <p:cNvPicPr>
            <a:picLocks noChangeAspect="1"/>
          </p:cNvPicPr>
          <p:nvPr/>
        </p:nvPicPr>
        <p:blipFill>
          <a:blip r:embed="rId2"/>
          <a:stretch>
            <a:fillRect/>
          </a:stretch>
        </p:blipFill>
        <p:spPr>
          <a:xfrm>
            <a:off x="3633273" y="1547454"/>
            <a:ext cx="7363853" cy="5134692"/>
          </a:xfrm>
          <a:prstGeom prst="rect">
            <a:avLst/>
          </a:prstGeom>
        </p:spPr>
      </p:pic>
    </p:spTree>
    <p:extLst>
      <p:ext uri="{BB962C8B-B14F-4D97-AF65-F5344CB8AC3E}">
        <p14:creationId xmlns:p14="http://schemas.microsoft.com/office/powerpoint/2010/main" val="1124333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72209" y="1801650"/>
            <a:ext cx="10597158"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Cabin Sketch" panose="020B0503050202020004" pitchFamily="34" charset="0"/>
                <a:ea typeface="Inter Bold" pitchFamily="34" charset="-122"/>
                <a:cs typeface="Inter Bold" pitchFamily="34" charset="-120"/>
              </a:rPr>
              <a:t>Text</a:t>
            </a:r>
            <a:endParaRPr lang="en-US" sz="4450" dirty="0">
              <a:latin typeface="Cabin Sketch" panose="020B0503050202020004" pitchFamily="34" charset="0"/>
            </a:endParaRPr>
          </a:p>
        </p:txBody>
      </p:sp>
      <p:sp>
        <p:nvSpPr>
          <p:cNvPr id="3" name="Text 1"/>
          <p:cNvSpPr/>
          <p:nvPr/>
        </p:nvSpPr>
        <p:spPr>
          <a:xfrm>
            <a:off x="793790" y="3634264"/>
            <a:ext cx="4148971"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Storing Text as Standalone Data</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Use database data types like VARCHAR, TEXT, or CLOB to store text data directly in the database. This is suitable for structured text, such as articles or product descriptions, enabling easy querying and indexing.</a:t>
            </a:r>
            <a:endParaRPr lang="en-US" sz="1750" dirty="0"/>
          </a:p>
        </p:txBody>
      </p:sp>
      <p:sp>
        <p:nvSpPr>
          <p:cNvPr id="5" name="Text 3"/>
          <p:cNvSpPr/>
          <p:nvPr/>
        </p:nvSpPr>
        <p:spPr>
          <a:xfrm>
            <a:off x="7599521" y="3634264"/>
            <a:ext cx="4622244"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Storing Text within Multimedia Files</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Extract text from multimedia files, such as captions or subtitles, and store it separately as metadata. This approach allows for independent indexing and retrieval of text, improving search functionality and accessibility.</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6248" y="543520"/>
            <a:ext cx="7764304" cy="1231821"/>
          </a:xfrm>
          <a:prstGeom prst="rect">
            <a:avLst/>
          </a:prstGeom>
          <a:noFill/>
          <a:ln/>
        </p:spPr>
        <p:txBody>
          <a:bodyPr wrap="square" lIns="0" tIns="0" rIns="0" bIns="0" rtlCol="0" anchor="t"/>
          <a:lstStyle/>
          <a:p>
            <a:pPr marL="0" indent="0">
              <a:lnSpc>
                <a:spcPts val="4850"/>
              </a:lnSpc>
              <a:buNone/>
            </a:pPr>
            <a:r>
              <a:rPr lang="en-US" sz="3850" b="1" kern="0" spc="-116" dirty="0">
                <a:solidFill>
                  <a:srgbClr val="FFFFFF"/>
                </a:solidFill>
                <a:latin typeface="Cabin Sketch" panose="020B0503050202020004" pitchFamily="34" charset="0"/>
                <a:ea typeface="Inter Bold" pitchFamily="34" charset="-122"/>
              </a:rPr>
              <a:t>Store Text  in DB</a:t>
            </a:r>
            <a:endParaRPr lang="en-US" sz="3850" dirty="0">
              <a:latin typeface="Cabin Sketch" panose="020B0503050202020004" pitchFamily="34" charset="0"/>
            </a:endParaRPr>
          </a:p>
        </p:txBody>
      </p:sp>
      <p:pic>
        <p:nvPicPr>
          <p:cNvPr id="4" name="Image 1" descr="preencoded.png"/>
          <p:cNvPicPr>
            <a:picLocks noChangeAspect="1"/>
          </p:cNvPicPr>
          <p:nvPr/>
        </p:nvPicPr>
        <p:blipFill>
          <a:blip r:embed="rId4"/>
          <a:stretch>
            <a:fillRect/>
          </a:stretch>
        </p:blipFill>
        <p:spPr>
          <a:xfrm>
            <a:off x="6176248" y="2070973"/>
            <a:ext cx="985599" cy="1766530"/>
          </a:xfrm>
          <a:prstGeom prst="rect">
            <a:avLst/>
          </a:prstGeom>
        </p:spPr>
      </p:pic>
      <p:sp>
        <p:nvSpPr>
          <p:cNvPr id="5" name="Text 1"/>
          <p:cNvSpPr/>
          <p:nvPr/>
        </p:nvSpPr>
        <p:spPr>
          <a:xfrm>
            <a:off x="7457480" y="2268022"/>
            <a:ext cx="3160752" cy="308015"/>
          </a:xfrm>
          <a:prstGeom prst="rect">
            <a:avLst/>
          </a:prstGeom>
          <a:noFill/>
          <a:ln/>
        </p:spPr>
        <p:txBody>
          <a:bodyPr wrap="none" lIns="0" tIns="0" rIns="0" bIns="0" rtlCol="0" anchor="t"/>
          <a:lstStyle/>
          <a:p>
            <a:pPr marL="0" indent="0" algn="l">
              <a:lnSpc>
                <a:spcPts val="2400"/>
              </a:lnSpc>
              <a:buNone/>
            </a:pPr>
            <a:r>
              <a:rPr lang="en-US" sz="2800" b="1" dirty="0">
                <a:effectLst/>
                <a:latin typeface="Aptos" panose="020B0004020202020204" pitchFamily="34" charset="0"/>
                <a:ea typeface="Aptos" panose="020B0004020202020204" pitchFamily="34" charset="0"/>
                <a:cs typeface="Arial" panose="020B0604020202020204" pitchFamily="34" charset="0"/>
              </a:rPr>
              <a:t>Text as Standalone Data </a:t>
            </a:r>
            <a:endParaRPr lang="en-US" sz="2800" dirty="0"/>
          </a:p>
        </p:txBody>
      </p:sp>
      <p:sp>
        <p:nvSpPr>
          <p:cNvPr id="6" name="Text 2"/>
          <p:cNvSpPr/>
          <p:nvPr/>
        </p:nvSpPr>
        <p:spPr>
          <a:xfrm>
            <a:off x="7457480" y="2694265"/>
            <a:ext cx="6483072" cy="946190"/>
          </a:xfrm>
          <a:prstGeom prst="rect">
            <a:avLst/>
          </a:prstGeom>
          <a:noFill/>
          <a:ln/>
        </p:spPr>
        <p:txBody>
          <a:bodyPr wrap="square" lIns="0" tIns="0" rIns="0" bIns="0" rtlCol="0" anchor="t"/>
          <a:lstStyle/>
          <a:p>
            <a:pPr>
              <a:lnSpc>
                <a:spcPts val="2450"/>
              </a:lnSpc>
            </a:pPr>
            <a:r>
              <a:rPr lang="en-US" sz="1600" dirty="0"/>
              <a:t>  </a:t>
            </a:r>
            <a:r>
              <a:rPr lang="en-US" sz="1600" b="1" dirty="0"/>
              <a:t>1-Relational</a:t>
            </a:r>
            <a:r>
              <a:rPr lang="en-US" sz="1600" b="1" baseline="0" dirty="0"/>
              <a:t>  Database(Varchar / CLOB(Text))</a:t>
            </a:r>
            <a:endParaRPr lang="en-US" sz="1600" b="1" dirty="0"/>
          </a:p>
          <a:p>
            <a:pPr>
              <a:lnSpc>
                <a:spcPts val="2450"/>
              </a:lnSpc>
            </a:pPr>
            <a:r>
              <a:rPr lang="en-US" sz="1550" b="1" kern="0" spc="-31" dirty="0">
                <a:solidFill>
                  <a:srgbClr val="E5E0DF"/>
                </a:solidFill>
                <a:latin typeface="Inter" pitchFamily="34" charset="0"/>
                <a:ea typeface="Inter" pitchFamily="34" charset="-122"/>
                <a:cs typeface="Inter" pitchFamily="34" charset="-120"/>
              </a:rPr>
              <a:t>.</a:t>
            </a:r>
            <a:r>
              <a:rPr lang="en-US" sz="1600" b="1" dirty="0"/>
              <a:t> 2- JSON / XML</a:t>
            </a:r>
          </a:p>
          <a:p>
            <a:pPr marL="0" indent="0" algn="l">
              <a:lnSpc>
                <a:spcPts val="2450"/>
              </a:lnSpc>
              <a:buNone/>
            </a:pPr>
            <a:endParaRPr lang="en-US" sz="1550" dirty="0"/>
          </a:p>
        </p:txBody>
      </p:sp>
      <p:pic>
        <p:nvPicPr>
          <p:cNvPr id="7" name="Image 2" descr="preencoded.png"/>
          <p:cNvPicPr>
            <a:picLocks noChangeAspect="1"/>
          </p:cNvPicPr>
          <p:nvPr/>
        </p:nvPicPr>
        <p:blipFill>
          <a:blip r:embed="rId5"/>
          <a:stretch>
            <a:fillRect/>
          </a:stretch>
        </p:blipFill>
        <p:spPr>
          <a:xfrm>
            <a:off x="6176248" y="3837503"/>
            <a:ext cx="985599" cy="1766530"/>
          </a:xfrm>
          <a:prstGeom prst="rect">
            <a:avLst/>
          </a:prstGeom>
        </p:spPr>
      </p:pic>
      <p:sp>
        <p:nvSpPr>
          <p:cNvPr id="8" name="Text 3"/>
          <p:cNvSpPr/>
          <p:nvPr/>
        </p:nvSpPr>
        <p:spPr>
          <a:xfrm>
            <a:off x="7457480" y="4034552"/>
            <a:ext cx="2463998" cy="308015"/>
          </a:xfrm>
          <a:prstGeom prst="rect">
            <a:avLst/>
          </a:prstGeom>
          <a:noFill/>
          <a:ln/>
        </p:spPr>
        <p:txBody>
          <a:bodyPr wrap="none" lIns="0" tIns="0" rIns="0" bIns="0" rtlCol="0" anchor="t"/>
          <a:lstStyle/>
          <a:p>
            <a:pPr marL="0" indent="0" algn="l">
              <a:lnSpc>
                <a:spcPts val="2400"/>
              </a:lnSpc>
              <a:buNone/>
            </a:pPr>
            <a:r>
              <a:rPr lang="en-US" sz="2800" b="1" dirty="0"/>
              <a:t>Text Embedded in Multimedia files</a:t>
            </a:r>
          </a:p>
        </p:txBody>
      </p:sp>
      <p:sp>
        <p:nvSpPr>
          <p:cNvPr id="9" name="Text 4"/>
          <p:cNvSpPr/>
          <p:nvPr/>
        </p:nvSpPr>
        <p:spPr>
          <a:xfrm>
            <a:off x="7457480" y="4460796"/>
            <a:ext cx="6483072" cy="946190"/>
          </a:xfrm>
          <a:prstGeom prst="rect">
            <a:avLst/>
          </a:prstGeom>
          <a:noFill/>
          <a:ln/>
        </p:spPr>
        <p:txBody>
          <a:bodyPr wrap="square" lIns="0" tIns="0" rIns="0" bIns="0" rtlCol="0" anchor="t"/>
          <a:lstStyle/>
          <a:p>
            <a:pPr>
              <a:lnSpc>
                <a:spcPts val="2450"/>
              </a:lnSpc>
            </a:pPr>
            <a:r>
              <a:rPr lang="en-US" sz="1600" b="1" dirty="0"/>
              <a:t>1- Extract and store as separate Metadata .</a:t>
            </a:r>
          </a:p>
          <a:p>
            <a:pPr>
              <a:lnSpc>
                <a:spcPts val="2450"/>
              </a:lnSpc>
            </a:pPr>
            <a:r>
              <a:rPr lang="en-US" sz="1600" b="1" dirty="0"/>
              <a:t> 2-BLOB (Binary Large Object).</a:t>
            </a:r>
          </a:p>
          <a:p>
            <a:pPr>
              <a:lnSpc>
                <a:spcPts val="2450"/>
              </a:lnSpc>
            </a:pPr>
            <a:endParaRPr lang="en-US" sz="1600" b="1" dirty="0"/>
          </a:p>
          <a:p>
            <a:pPr marL="0" indent="0" algn="l">
              <a:lnSpc>
                <a:spcPts val="2450"/>
              </a:lnSpc>
              <a:buNone/>
            </a:pPr>
            <a:endParaRPr lang="en-US" sz="1550" dirty="0"/>
          </a:p>
        </p:txBody>
      </p:sp>
      <p:pic>
        <p:nvPicPr>
          <p:cNvPr id="10" name="Image 3" descr="preencoded.png"/>
          <p:cNvPicPr>
            <a:picLocks noChangeAspect="1"/>
          </p:cNvPicPr>
          <p:nvPr/>
        </p:nvPicPr>
        <p:blipFill>
          <a:blip r:embed="rId6"/>
          <a:stretch>
            <a:fillRect/>
          </a:stretch>
        </p:blipFill>
        <p:spPr>
          <a:xfrm>
            <a:off x="6176248" y="5604034"/>
            <a:ext cx="985599" cy="2081927"/>
          </a:xfrm>
          <a:prstGeom prst="rect">
            <a:avLst/>
          </a:prstGeom>
        </p:spPr>
      </p:pic>
      <p:sp>
        <p:nvSpPr>
          <p:cNvPr id="11" name="Text 5"/>
          <p:cNvSpPr/>
          <p:nvPr/>
        </p:nvSpPr>
        <p:spPr>
          <a:xfrm>
            <a:off x="7457480" y="5801082"/>
            <a:ext cx="2851190" cy="308015"/>
          </a:xfrm>
          <a:prstGeom prst="rect">
            <a:avLst/>
          </a:prstGeom>
          <a:noFill/>
          <a:ln/>
        </p:spPr>
        <p:txBody>
          <a:bodyPr wrap="none" lIns="0" tIns="0" rIns="0" bIns="0" rtlCol="0" anchor="t"/>
          <a:lstStyle/>
          <a:p>
            <a:pPr marL="0" indent="0" algn="l">
              <a:lnSpc>
                <a:spcPts val="2400"/>
              </a:lnSpc>
              <a:buNone/>
            </a:pPr>
            <a:r>
              <a:rPr lang="en-US" sz="2800" b="1" dirty="0"/>
              <a:t>Store Files Direct in the database</a:t>
            </a:r>
          </a:p>
        </p:txBody>
      </p:sp>
      <p:sp>
        <p:nvSpPr>
          <p:cNvPr id="12" name="Text 6"/>
          <p:cNvSpPr/>
          <p:nvPr/>
        </p:nvSpPr>
        <p:spPr>
          <a:xfrm>
            <a:off x="7457480" y="6227326"/>
            <a:ext cx="6483072" cy="1261586"/>
          </a:xfrm>
          <a:prstGeom prst="rect">
            <a:avLst/>
          </a:prstGeom>
          <a:noFill/>
          <a:ln/>
        </p:spPr>
        <p:txBody>
          <a:bodyPr wrap="square" lIns="0" tIns="0" rIns="0" bIns="0" rtlCol="0" anchor="t"/>
          <a:lstStyle/>
          <a:p>
            <a:pPr lvl="0">
              <a:lnSpc>
                <a:spcPct val="100000"/>
              </a:lnSpc>
            </a:pPr>
            <a:r>
              <a:rPr lang="en-US" sz="1600" dirty="0"/>
              <a:t>1- </a:t>
            </a:r>
            <a:r>
              <a:rPr lang="en-US" sz="1600" b="1" dirty="0"/>
              <a:t>BLOB (Binary Large Object)</a:t>
            </a:r>
          </a:p>
          <a:p>
            <a:r>
              <a:rPr lang="en-US" sz="1600" b="1" dirty="0"/>
              <a:t>2-Store Files Externally with Database References</a:t>
            </a:r>
            <a:endParaRPr lang="en-US" sz="1600" dirty="0"/>
          </a:p>
          <a:p>
            <a:r>
              <a:rPr lang="en-US" sz="1600" b="1" dirty="0"/>
              <a:t>3-Hybrid Approach: Store Text Content Separately</a:t>
            </a:r>
            <a:endParaRPr lang="en-US" sz="1600" dirty="0"/>
          </a:p>
          <a:p>
            <a:pPr lvl="0">
              <a:lnSpc>
                <a:spcPct val="100000"/>
              </a:lnSpc>
            </a:pPr>
            <a:endParaRPr lang="en-US"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1C18FA-98B9-ABBB-63D3-656585330C44}"/>
              </a:ext>
            </a:extLst>
          </p:cNvPr>
          <p:cNvSpPr txBox="1"/>
          <p:nvPr/>
        </p:nvSpPr>
        <p:spPr>
          <a:xfrm>
            <a:off x="1005840" y="438150"/>
            <a:ext cx="12618720" cy="1590676"/>
          </a:xfrm>
          <a:prstGeom prst="rect">
            <a:avLst/>
          </a:prstGeom>
        </p:spPr>
        <p:txBody>
          <a:bodyPr vert="horz" lIns="91440" tIns="45720" rIns="91440" bIns="45720" rtlCol="0" anchor="ctr">
            <a:normAutofit/>
          </a:bodyPr>
          <a:lstStyle/>
          <a:p>
            <a:pPr defTabSz="1097280">
              <a:lnSpc>
                <a:spcPct val="90000"/>
              </a:lnSpc>
              <a:spcBef>
                <a:spcPct val="0"/>
              </a:spcBef>
              <a:spcAft>
                <a:spcPts val="600"/>
              </a:spcAft>
            </a:pPr>
            <a:r>
              <a:rPr lang="en-US" sz="5280" kern="1200" dirty="0">
                <a:latin typeface="Cabin Sketch" panose="020B0503050202020004" pitchFamily="34" charset="0"/>
                <a:ea typeface="+mj-ea"/>
                <a:cs typeface="+mj-cs"/>
              </a:rPr>
              <a:t>Storing Videos on Databases</a:t>
            </a:r>
          </a:p>
        </p:txBody>
      </p:sp>
      <p:pic>
        <p:nvPicPr>
          <p:cNvPr id="4098" name="Picture 2" descr="Why Storing Files in the Database is a Bad Practice: Best Alternatives">
            <a:extLst>
              <a:ext uri="{FF2B5EF4-FFF2-40B4-BE49-F238E27FC236}">
                <a16:creationId xmlns:a16="http://schemas.microsoft.com/office/drawing/2014/main" id="{E0715C0D-899B-C9A9-0BFD-E70FB64F43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102" r="1" b="19725"/>
          <a:stretch/>
        </p:blipFill>
        <p:spPr bwMode="auto">
          <a:xfrm>
            <a:off x="1005840" y="2190750"/>
            <a:ext cx="12618720" cy="5221606"/>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902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9C0295-128C-4AFA-72AC-83CBED30F80E}"/>
              </a:ext>
            </a:extLst>
          </p:cNvPr>
          <p:cNvSpPr txBox="1"/>
          <p:nvPr/>
        </p:nvSpPr>
        <p:spPr>
          <a:xfrm>
            <a:off x="1828800" y="1346836"/>
            <a:ext cx="10972800" cy="2865120"/>
          </a:xfrm>
          <a:prstGeom prst="rect">
            <a:avLst/>
          </a:prstGeom>
        </p:spPr>
        <p:txBody>
          <a:bodyPr vert="horz" lIns="91440" tIns="45720" rIns="91440" bIns="45720" rtlCol="0" anchor="b">
            <a:normAutofit/>
          </a:bodyPr>
          <a:lstStyle/>
          <a:p>
            <a:pPr algn="ctr" defTabSz="1097280">
              <a:lnSpc>
                <a:spcPct val="90000"/>
              </a:lnSpc>
              <a:spcBef>
                <a:spcPct val="0"/>
              </a:spcBef>
              <a:spcAft>
                <a:spcPts val="600"/>
              </a:spcAft>
            </a:pPr>
            <a:r>
              <a:rPr lang="en-US" sz="7200" b="1" kern="1200" dirty="0">
                <a:latin typeface="Cabin Sketch" panose="020B0503050202020004" pitchFamily="34" charset="0"/>
                <a:ea typeface="+mj-ea"/>
                <a:cs typeface="+mj-cs"/>
              </a:rPr>
              <a:t>On Database</a:t>
            </a:r>
          </a:p>
        </p:txBody>
      </p:sp>
      <p:sp>
        <p:nvSpPr>
          <p:cNvPr id="3" name="TextBox 2">
            <a:extLst>
              <a:ext uri="{FF2B5EF4-FFF2-40B4-BE49-F238E27FC236}">
                <a16:creationId xmlns:a16="http://schemas.microsoft.com/office/drawing/2014/main" id="{10D6CEEF-D700-FC6C-4603-004ECC285BC0}"/>
              </a:ext>
            </a:extLst>
          </p:cNvPr>
          <p:cNvSpPr txBox="1"/>
          <p:nvPr/>
        </p:nvSpPr>
        <p:spPr>
          <a:xfrm>
            <a:off x="1828800" y="4322446"/>
            <a:ext cx="10972800" cy="1986914"/>
          </a:xfrm>
          <a:prstGeom prst="rect">
            <a:avLst/>
          </a:prstGeom>
        </p:spPr>
        <p:txBody>
          <a:bodyPr vert="horz" lIns="91440" tIns="45720" rIns="91440" bIns="45720" rtlCol="0">
            <a:normAutofit/>
          </a:bodyPr>
          <a:lstStyle/>
          <a:p>
            <a:pPr algn="ctr" defTabSz="1097280">
              <a:lnSpc>
                <a:spcPct val="90000"/>
              </a:lnSpc>
              <a:spcBef>
                <a:spcPts val="1200"/>
              </a:spcBef>
            </a:pPr>
            <a:r>
              <a:rPr lang="en-US" sz="2880" b="1" kern="1200">
                <a:latin typeface="+mn-lt"/>
                <a:ea typeface="+mn-ea"/>
                <a:cs typeface="+mn-cs"/>
              </a:rPr>
              <a:t>Metadata is stored on database.</a:t>
            </a:r>
          </a:p>
          <a:p>
            <a:pPr algn="ctr" defTabSz="1097280">
              <a:lnSpc>
                <a:spcPct val="90000"/>
              </a:lnSpc>
              <a:spcBef>
                <a:spcPts val="1200"/>
              </a:spcBef>
            </a:pPr>
            <a:r>
              <a:rPr lang="en-US" sz="2880" b="1" kern="1200">
                <a:latin typeface="+mn-lt"/>
                <a:ea typeface="+mn-ea"/>
                <a:cs typeface="+mn-cs"/>
              </a:rPr>
              <a:t>Video is stored in database as a BLOB file.</a:t>
            </a:r>
          </a:p>
          <a:p>
            <a:pPr algn="ctr" defTabSz="1097280">
              <a:lnSpc>
                <a:spcPct val="90000"/>
              </a:lnSpc>
              <a:spcBef>
                <a:spcPts val="1200"/>
              </a:spcBef>
            </a:pPr>
            <a:r>
              <a:rPr lang="en-US" sz="2880" b="1" kern="1200">
                <a:latin typeface="+mn-lt"/>
                <a:ea typeface="+mn-ea"/>
                <a:cs typeface="+mn-cs"/>
              </a:rPr>
              <a:t>E.G.  Vimeo </a:t>
            </a:r>
          </a:p>
          <a:p>
            <a:pPr algn="ctr" defTabSz="1097280">
              <a:lnSpc>
                <a:spcPct val="90000"/>
              </a:lnSpc>
              <a:spcBef>
                <a:spcPts val="1200"/>
              </a:spcBef>
            </a:pPr>
            <a:endParaRPr lang="en-US" sz="2880" b="1" kern="1200">
              <a:latin typeface="+mn-lt"/>
              <a:ea typeface="+mn-ea"/>
              <a:cs typeface="+mn-cs"/>
            </a:endParaRPr>
          </a:p>
          <a:p>
            <a:pPr algn="ctr" defTabSz="1097280">
              <a:lnSpc>
                <a:spcPct val="90000"/>
              </a:lnSpc>
              <a:spcBef>
                <a:spcPts val="1200"/>
              </a:spcBef>
            </a:pPr>
            <a:endParaRPr lang="en-US" sz="2880" b="1" kern="1200">
              <a:latin typeface="+mn-lt"/>
              <a:ea typeface="+mn-ea"/>
              <a:cs typeface="+mn-cs"/>
            </a:endParaRPr>
          </a:p>
        </p:txBody>
      </p:sp>
    </p:spTree>
    <p:extLst>
      <p:ext uri="{BB962C8B-B14F-4D97-AF65-F5344CB8AC3E}">
        <p14:creationId xmlns:p14="http://schemas.microsoft.com/office/powerpoint/2010/main" val="2425306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5B5BF2-7E20-D4A4-1173-E83D3AE2DC2E}"/>
              </a:ext>
            </a:extLst>
          </p:cNvPr>
          <p:cNvSpPr txBox="1"/>
          <p:nvPr/>
        </p:nvSpPr>
        <p:spPr>
          <a:xfrm>
            <a:off x="1828800" y="1346836"/>
            <a:ext cx="10972800" cy="2865120"/>
          </a:xfrm>
          <a:prstGeom prst="rect">
            <a:avLst/>
          </a:prstGeom>
        </p:spPr>
        <p:txBody>
          <a:bodyPr vert="horz" lIns="91440" tIns="45720" rIns="91440" bIns="45720" rtlCol="0" anchor="b">
            <a:normAutofit/>
          </a:bodyPr>
          <a:lstStyle/>
          <a:p>
            <a:pPr algn="ctr" defTabSz="1097280">
              <a:lnSpc>
                <a:spcPct val="90000"/>
              </a:lnSpc>
              <a:spcBef>
                <a:spcPct val="0"/>
              </a:spcBef>
              <a:spcAft>
                <a:spcPts val="600"/>
              </a:spcAft>
            </a:pPr>
            <a:r>
              <a:rPr lang="en-US" sz="7200" kern="1200" dirty="0">
                <a:latin typeface="Cabin Sketch" panose="020B0503050202020004" pitchFamily="34" charset="0"/>
                <a:ea typeface="+mj-ea"/>
                <a:cs typeface="+mj-cs"/>
              </a:rPr>
              <a:t>On Server</a:t>
            </a:r>
          </a:p>
        </p:txBody>
      </p:sp>
      <p:sp>
        <p:nvSpPr>
          <p:cNvPr id="5" name="TextBox 4">
            <a:extLst>
              <a:ext uri="{FF2B5EF4-FFF2-40B4-BE49-F238E27FC236}">
                <a16:creationId xmlns:a16="http://schemas.microsoft.com/office/drawing/2014/main" id="{EB9E7086-4DDF-EF43-E20E-AD023BE23696}"/>
              </a:ext>
            </a:extLst>
          </p:cNvPr>
          <p:cNvSpPr txBox="1"/>
          <p:nvPr/>
        </p:nvSpPr>
        <p:spPr>
          <a:xfrm>
            <a:off x="1828800" y="4322446"/>
            <a:ext cx="10972800" cy="1986914"/>
          </a:xfrm>
          <a:prstGeom prst="rect">
            <a:avLst/>
          </a:prstGeom>
        </p:spPr>
        <p:txBody>
          <a:bodyPr vert="horz" lIns="91440" tIns="45720" rIns="91440" bIns="45720" rtlCol="0">
            <a:normAutofit/>
          </a:bodyPr>
          <a:lstStyle/>
          <a:p>
            <a:pPr algn="ctr" defTabSz="1097280">
              <a:lnSpc>
                <a:spcPct val="90000"/>
              </a:lnSpc>
              <a:spcBef>
                <a:spcPts val="1200"/>
              </a:spcBef>
            </a:pPr>
            <a:r>
              <a:rPr lang="en-US" sz="2880" kern="1200">
                <a:latin typeface="+mn-lt"/>
                <a:ea typeface="+mn-ea"/>
                <a:cs typeface="+mn-cs"/>
              </a:rPr>
              <a:t>Metadata and video path is stored on database. </a:t>
            </a:r>
          </a:p>
          <a:p>
            <a:pPr algn="ctr" defTabSz="1097280">
              <a:lnSpc>
                <a:spcPct val="90000"/>
              </a:lnSpc>
              <a:spcBef>
                <a:spcPts val="1200"/>
              </a:spcBef>
            </a:pPr>
            <a:r>
              <a:rPr lang="en-US" sz="2880" kern="1200">
                <a:latin typeface="+mn-lt"/>
                <a:ea typeface="+mn-ea"/>
                <a:cs typeface="+mn-cs"/>
              </a:rPr>
              <a:t>Video is stored on server (basic server  of website).</a:t>
            </a:r>
          </a:p>
          <a:p>
            <a:pPr algn="ctr" defTabSz="1097280">
              <a:lnSpc>
                <a:spcPct val="90000"/>
              </a:lnSpc>
              <a:spcBef>
                <a:spcPts val="1200"/>
              </a:spcBef>
            </a:pPr>
            <a:r>
              <a:rPr lang="en-US" sz="2880" kern="1200">
                <a:latin typeface="+mn-lt"/>
                <a:ea typeface="+mn-ea"/>
                <a:cs typeface="+mn-cs"/>
              </a:rPr>
              <a:t>E.G. </a:t>
            </a:r>
            <a:r>
              <a:rPr lang="en-US" sz="2880" b="1" kern="1200">
                <a:latin typeface="+mn-lt"/>
                <a:ea typeface="+mn-ea"/>
                <a:cs typeface="+mn-cs"/>
              </a:rPr>
              <a:t>YouTube</a:t>
            </a:r>
            <a:r>
              <a:rPr lang="en-US" sz="2880" kern="1200">
                <a:latin typeface="+mn-lt"/>
                <a:ea typeface="+mn-ea"/>
                <a:cs typeface="+mn-cs"/>
              </a:rPr>
              <a:t> </a:t>
            </a:r>
          </a:p>
        </p:txBody>
      </p:sp>
    </p:spTree>
    <p:extLst>
      <p:ext uri="{BB962C8B-B14F-4D97-AF65-F5344CB8AC3E}">
        <p14:creationId xmlns:p14="http://schemas.microsoft.com/office/powerpoint/2010/main" val="214842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6EE08B-23C8-A665-7FE6-9C0DD2C4A69F}"/>
              </a:ext>
            </a:extLst>
          </p:cNvPr>
          <p:cNvSpPr txBox="1"/>
          <p:nvPr/>
        </p:nvSpPr>
        <p:spPr>
          <a:xfrm>
            <a:off x="1828800" y="1346836"/>
            <a:ext cx="10972800" cy="2865120"/>
          </a:xfrm>
          <a:prstGeom prst="rect">
            <a:avLst/>
          </a:prstGeom>
        </p:spPr>
        <p:txBody>
          <a:bodyPr vert="horz" lIns="91440" tIns="45720" rIns="91440" bIns="45720" rtlCol="0" anchor="b">
            <a:normAutofit/>
          </a:bodyPr>
          <a:lstStyle/>
          <a:p>
            <a:pPr algn="ctr" defTabSz="1097280">
              <a:lnSpc>
                <a:spcPct val="90000"/>
              </a:lnSpc>
              <a:spcBef>
                <a:spcPct val="0"/>
              </a:spcBef>
              <a:spcAft>
                <a:spcPts val="600"/>
              </a:spcAft>
            </a:pPr>
            <a:r>
              <a:rPr lang="en-US" sz="7200" kern="1200" dirty="0">
                <a:latin typeface="Cabin Sketch" panose="020B0503050202020004" pitchFamily="34" charset="0"/>
                <a:ea typeface="+mj-ea"/>
                <a:cs typeface="+mj-cs"/>
              </a:rPr>
              <a:t>On Server (Separated)</a:t>
            </a:r>
          </a:p>
        </p:txBody>
      </p:sp>
      <p:sp>
        <p:nvSpPr>
          <p:cNvPr id="7" name="TextBox 6">
            <a:extLst>
              <a:ext uri="{FF2B5EF4-FFF2-40B4-BE49-F238E27FC236}">
                <a16:creationId xmlns:a16="http://schemas.microsoft.com/office/drawing/2014/main" id="{9E810D8F-F83C-4BB2-60C8-78D0FC4D5EA0}"/>
              </a:ext>
            </a:extLst>
          </p:cNvPr>
          <p:cNvSpPr txBox="1"/>
          <p:nvPr/>
        </p:nvSpPr>
        <p:spPr>
          <a:xfrm>
            <a:off x="1828800" y="4322446"/>
            <a:ext cx="10972800" cy="1986914"/>
          </a:xfrm>
          <a:prstGeom prst="rect">
            <a:avLst/>
          </a:prstGeom>
        </p:spPr>
        <p:txBody>
          <a:bodyPr vert="horz" lIns="91440" tIns="45720" rIns="91440" bIns="45720" rtlCol="0">
            <a:normAutofit/>
          </a:bodyPr>
          <a:lstStyle/>
          <a:p>
            <a:pPr algn="ctr" defTabSz="1097280">
              <a:lnSpc>
                <a:spcPct val="90000"/>
              </a:lnSpc>
              <a:spcBef>
                <a:spcPts val="1200"/>
              </a:spcBef>
            </a:pPr>
            <a:r>
              <a:rPr lang="en-US" sz="2880" kern="1200">
                <a:latin typeface="+mn-lt"/>
                <a:ea typeface="+mn-ea"/>
                <a:cs typeface="+mn-cs"/>
              </a:rPr>
              <a:t>Metadata is stored on database.</a:t>
            </a:r>
          </a:p>
          <a:p>
            <a:pPr algn="ctr" defTabSz="1097280">
              <a:lnSpc>
                <a:spcPct val="90000"/>
              </a:lnSpc>
              <a:spcBef>
                <a:spcPts val="1200"/>
              </a:spcBef>
            </a:pPr>
            <a:r>
              <a:rPr lang="en-US" sz="2880" kern="1200">
                <a:latin typeface="+mn-lt"/>
                <a:ea typeface="+mn-ea"/>
                <a:cs typeface="+mn-cs"/>
              </a:rPr>
              <a:t>Video is stored on separated video server.</a:t>
            </a:r>
          </a:p>
          <a:p>
            <a:pPr algn="ctr" defTabSz="1097280">
              <a:lnSpc>
                <a:spcPct val="90000"/>
              </a:lnSpc>
              <a:spcBef>
                <a:spcPts val="1200"/>
              </a:spcBef>
            </a:pPr>
            <a:r>
              <a:rPr lang="en-US" sz="2880" kern="1200">
                <a:latin typeface="+mn-lt"/>
                <a:ea typeface="+mn-ea"/>
                <a:cs typeface="+mn-cs"/>
              </a:rPr>
              <a:t>E.G. </a:t>
            </a:r>
            <a:r>
              <a:rPr lang="en-US" sz="2880" b="1" kern="1200">
                <a:latin typeface="+mn-lt"/>
                <a:ea typeface="+mn-ea"/>
                <a:cs typeface="+mn-cs"/>
              </a:rPr>
              <a:t>Netflix</a:t>
            </a:r>
            <a:r>
              <a:rPr lang="en-US" sz="2880" kern="1200">
                <a:latin typeface="+mn-lt"/>
                <a:ea typeface="+mn-ea"/>
                <a:cs typeface="+mn-cs"/>
              </a:rPr>
              <a:t> </a:t>
            </a:r>
          </a:p>
        </p:txBody>
      </p:sp>
    </p:spTree>
    <p:extLst>
      <p:ext uri="{BB962C8B-B14F-4D97-AF65-F5344CB8AC3E}">
        <p14:creationId xmlns:p14="http://schemas.microsoft.com/office/powerpoint/2010/main" val="4170384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D19131-9A53-91C0-E51B-88061411B937}"/>
              </a:ext>
            </a:extLst>
          </p:cNvPr>
          <p:cNvSpPr txBox="1"/>
          <p:nvPr/>
        </p:nvSpPr>
        <p:spPr>
          <a:xfrm>
            <a:off x="1005840" y="438150"/>
            <a:ext cx="12618720" cy="1590676"/>
          </a:xfrm>
          <a:prstGeom prst="rect">
            <a:avLst/>
          </a:prstGeom>
        </p:spPr>
        <p:txBody>
          <a:bodyPr vert="horz" lIns="91440" tIns="45720" rIns="91440" bIns="45720" rtlCol="0" anchor="ctr">
            <a:normAutofit/>
          </a:bodyPr>
          <a:lstStyle/>
          <a:p>
            <a:pPr defTabSz="1097280">
              <a:lnSpc>
                <a:spcPct val="90000"/>
              </a:lnSpc>
              <a:spcBef>
                <a:spcPct val="0"/>
              </a:spcBef>
              <a:spcAft>
                <a:spcPts val="600"/>
              </a:spcAft>
            </a:pPr>
            <a:r>
              <a:rPr lang="en-US" altLang="ko-KR" sz="5280" kern="1200" dirty="0">
                <a:latin typeface="Cabin Sketch" panose="020B0503050202020004" pitchFamily="34" charset="0"/>
                <a:ea typeface="+mj-ea"/>
                <a:cs typeface="+mj-cs"/>
              </a:rPr>
              <a:t>Multimedia</a:t>
            </a:r>
          </a:p>
        </p:txBody>
      </p:sp>
      <p:sp>
        <p:nvSpPr>
          <p:cNvPr id="3" name="TextBox 2">
            <a:extLst>
              <a:ext uri="{FF2B5EF4-FFF2-40B4-BE49-F238E27FC236}">
                <a16:creationId xmlns:a16="http://schemas.microsoft.com/office/drawing/2014/main" id="{2DE46FC8-FF27-7D33-E021-8C2DDC080878}"/>
              </a:ext>
            </a:extLst>
          </p:cNvPr>
          <p:cNvSpPr txBox="1"/>
          <p:nvPr/>
        </p:nvSpPr>
        <p:spPr>
          <a:xfrm>
            <a:off x="1005840" y="2190750"/>
            <a:ext cx="6217920" cy="5221606"/>
          </a:xfrm>
          <a:prstGeom prst="rect">
            <a:avLst/>
          </a:prstGeom>
        </p:spPr>
        <p:txBody>
          <a:bodyPr vert="horz" lIns="91440" tIns="45720" rIns="91440" bIns="45720" rtlCol="0">
            <a:normAutofit/>
          </a:bodyPr>
          <a:lstStyle/>
          <a:p>
            <a:pPr marL="274320" indent="-274320" defTabSz="1097280">
              <a:lnSpc>
                <a:spcPct val="90000"/>
              </a:lnSpc>
              <a:spcBef>
                <a:spcPts val="1200"/>
              </a:spcBef>
              <a:buFont typeface="Arial" panose="020B0604020202020204" pitchFamily="34" charset="0"/>
              <a:buChar char="•"/>
            </a:pPr>
            <a:r>
              <a:rPr lang="en-US" sz="3360"/>
              <a:t>The integration of multiple forms of media, such as :</a:t>
            </a:r>
          </a:p>
          <a:p>
            <a:pPr marL="274320" indent="-274320" defTabSz="1097280">
              <a:lnSpc>
                <a:spcPct val="90000"/>
              </a:lnSpc>
              <a:spcBef>
                <a:spcPts val="1200"/>
              </a:spcBef>
              <a:buFont typeface="Arial" panose="020B0604020202020204" pitchFamily="34" charset="0"/>
              <a:buChar char="•"/>
            </a:pPr>
            <a:r>
              <a:rPr lang="en-US" sz="3360"/>
              <a:t>Text, Audio, Video, Graphics, and interactivity, to deliver information dynamically and interactively</a:t>
            </a:r>
            <a:endParaRPr lang="en-US" altLang="ko-KR" sz="3360"/>
          </a:p>
        </p:txBody>
      </p:sp>
      <p:pic>
        <p:nvPicPr>
          <p:cNvPr id="1026" name="Picture 2" descr="What is Multimedia? - GeeksforGeeks">
            <a:extLst>
              <a:ext uri="{FF2B5EF4-FFF2-40B4-BE49-F238E27FC236}">
                <a16:creationId xmlns:a16="http://schemas.microsoft.com/office/drawing/2014/main" id="{F46A0762-381E-B41B-AA13-C10573C33E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406640" y="3340342"/>
            <a:ext cx="6217920" cy="2922422"/>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000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997492-7542-66C2-E059-CEC4B4C0BE1F}"/>
              </a:ext>
            </a:extLst>
          </p:cNvPr>
          <p:cNvSpPr txBox="1"/>
          <p:nvPr/>
        </p:nvSpPr>
        <p:spPr>
          <a:xfrm>
            <a:off x="1828800" y="1346836"/>
            <a:ext cx="10972800" cy="2865120"/>
          </a:xfrm>
          <a:prstGeom prst="rect">
            <a:avLst/>
          </a:prstGeom>
        </p:spPr>
        <p:txBody>
          <a:bodyPr vert="horz" lIns="91440" tIns="45720" rIns="91440" bIns="45720" rtlCol="0" anchor="b">
            <a:normAutofit/>
          </a:bodyPr>
          <a:lstStyle/>
          <a:p>
            <a:pPr algn="ctr" defTabSz="1097280">
              <a:lnSpc>
                <a:spcPct val="90000"/>
              </a:lnSpc>
              <a:spcBef>
                <a:spcPct val="0"/>
              </a:spcBef>
              <a:spcAft>
                <a:spcPts val="600"/>
              </a:spcAft>
            </a:pPr>
            <a:r>
              <a:rPr lang="en-US" sz="7200" kern="1200" dirty="0">
                <a:effectLst>
                  <a:outerShdw blurRad="50800" dist="38100" dir="2700000" algn="tl" rotWithShape="0">
                    <a:prstClr val="black">
                      <a:alpha val="40000"/>
                    </a:prstClr>
                  </a:outerShdw>
                </a:effectLst>
                <a:latin typeface="Cabin Sketch" panose="020B0503050202020004" pitchFamily="34" charset="0"/>
                <a:ea typeface="+mj-ea"/>
                <a:cs typeface="+mj-cs"/>
              </a:rPr>
              <a:t>Using a library</a:t>
            </a:r>
          </a:p>
        </p:txBody>
      </p:sp>
      <p:sp>
        <p:nvSpPr>
          <p:cNvPr id="5" name="TextBox 4">
            <a:extLst>
              <a:ext uri="{FF2B5EF4-FFF2-40B4-BE49-F238E27FC236}">
                <a16:creationId xmlns:a16="http://schemas.microsoft.com/office/drawing/2014/main" id="{31B1E201-6898-1AF4-7D1B-EB1E27E421C0}"/>
              </a:ext>
            </a:extLst>
          </p:cNvPr>
          <p:cNvSpPr txBox="1"/>
          <p:nvPr/>
        </p:nvSpPr>
        <p:spPr>
          <a:xfrm>
            <a:off x="1828800" y="4322446"/>
            <a:ext cx="10972800" cy="1986914"/>
          </a:xfrm>
          <a:prstGeom prst="rect">
            <a:avLst/>
          </a:prstGeom>
        </p:spPr>
        <p:txBody>
          <a:bodyPr vert="horz" lIns="91440" tIns="45720" rIns="91440" bIns="45720" rtlCol="0">
            <a:normAutofit/>
          </a:bodyPr>
          <a:lstStyle/>
          <a:p>
            <a:pPr algn="ctr" defTabSz="1097280">
              <a:lnSpc>
                <a:spcPct val="90000"/>
              </a:lnSpc>
              <a:spcBef>
                <a:spcPts val="1200"/>
              </a:spcBef>
            </a:pPr>
            <a:r>
              <a:rPr lang="en-US" sz="2880" kern="1200">
                <a:latin typeface="+mn-lt"/>
                <a:ea typeface="+mn-ea"/>
                <a:cs typeface="+mn-cs"/>
              </a:rPr>
              <a:t>Using library like FFMPEG to convert video format into compatible formats as mp4, webM .. </a:t>
            </a:r>
          </a:p>
          <a:p>
            <a:pPr algn="ctr" defTabSz="1097280">
              <a:lnSpc>
                <a:spcPct val="90000"/>
              </a:lnSpc>
              <a:spcBef>
                <a:spcPts val="1200"/>
              </a:spcBef>
            </a:pPr>
            <a:r>
              <a:rPr lang="en-US" sz="2880" kern="1200">
                <a:latin typeface="+mn-lt"/>
                <a:ea typeface="+mn-ea"/>
                <a:cs typeface="+mn-cs"/>
              </a:rPr>
              <a:t>Storing converted videos on database or on servers </a:t>
            </a:r>
          </a:p>
          <a:p>
            <a:pPr algn="ctr" defTabSz="1097280">
              <a:lnSpc>
                <a:spcPct val="90000"/>
              </a:lnSpc>
              <a:spcBef>
                <a:spcPts val="1200"/>
              </a:spcBef>
            </a:pPr>
            <a:r>
              <a:rPr lang="en-US" sz="2880" kern="1200">
                <a:latin typeface="+mn-lt"/>
                <a:ea typeface="+mn-ea"/>
                <a:cs typeface="+mn-cs"/>
              </a:rPr>
              <a:t>Such as in </a:t>
            </a:r>
            <a:r>
              <a:rPr lang="en-US" sz="2880" b="1" kern="1200">
                <a:latin typeface="+mn-lt"/>
                <a:ea typeface="+mn-ea"/>
                <a:cs typeface="+mn-cs"/>
              </a:rPr>
              <a:t>Facebook</a:t>
            </a:r>
            <a:r>
              <a:rPr lang="en-US" sz="2880" kern="1200">
                <a:latin typeface="+mn-lt"/>
                <a:ea typeface="+mn-ea"/>
                <a:cs typeface="+mn-cs"/>
              </a:rPr>
              <a:t> </a:t>
            </a:r>
          </a:p>
        </p:txBody>
      </p:sp>
    </p:spTree>
    <p:extLst>
      <p:ext uri="{BB962C8B-B14F-4D97-AF65-F5344CB8AC3E}">
        <p14:creationId xmlns:p14="http://schemas.microsoft.com/office/powerpoint/2010/main" val="2442485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3305" y="680561"/>
            <a:ext cx="7697391" cy="1291828"/>
          </a:xfrm>
          <a:prstGeom prst="rect">
            <a:avLst/>
          </a:prstGeom>
          <a:noFill/>
          <a:ln/>
        </p:spPr>
        <p:txBody>
          <a:bodyPr wrap="square" lIns="0" tIns="0" rIns="0" bIns="0" rtlCol="0" anchor="t"/>
          <a:lstStyle/>
          <a:p>
            <a:pPr marL="0" indent="0">
              <a:lnSpc>
                <a:spcPts val="5050"/>
              </a:lnSpc>
              <a:buNone/>
            </a:pPr>
            <a:r>
              <a:rPr lang="en-US" sz="4050" b="1" kern="0" spc="-122" dirty="0">
                <a:solidFill>
                  <a:srgbClr val="FFFFFF"/>
                </a:solidFill>
                <a:latin typeface="Inter Bold" pitchFamily="34" charset="0"/>
                <a:ea typeface="Inter Bold" pitchFamily="34" charset="-122"/>
                <a:cs typeface="Inter Bold" pitchFamily="34" charset="-120"/>
              </a:rPr>
              <a:t>Practical Example: Uploading Files with SQL Server and C#</a:t>
            </a:r>
            <a:endParaRPr lang="en-US" sz="4050" dirty="0"/>
          </a:p>
        </p:txBody>
      </p:sp>
      <p:sp>
        <p:nvSpPr>
          <p:cNvPr id="4" name="Shape 1"/>
          <p:cNvSpPr/>
          <p:nvPr/>
        </p:nvSpPr>
        <p:spPr>
          <a:xfrm>
            <a:off x="723305" y="2282309"/>
            <a:ext cx="154900" cy="1438751"/>
          </a:xfrm>
          <a:prstGeom prst="roundRect">
            <a:avLst>
              <a:gd name="adj" fmla="val 56040"/>
            </a:avLst>
          </a:prstGeom>
          <a:solidFill>
            <a:srgbClr val="110080"/>
          </a:solidFill>
          <a:ln w="7620">
            <a:solidFill>
              <a:srgbClr val="2A1999"/>
            </a:solidFill>
            <a:prstDash val="solid"/>
          </a:ln>
        </p:spPr>
        <p:txBody>
          <a:bodyPr/>
          <a:lstStyle/>
          <a:p>
            <a:endParaRPr lang="en-US"/>
          </a:p>
        </p:txBody>
      </p:sp>
      <p:sp>
        <p:nvSpPr>
          <p:cNvPr id="5" name="Text 2"/>
          <p:cNvSpPr/>
          <p:nvPr/>
        </p:nvSpPr>
        <p:spPr>
          <a:xfrm>
            <a:off x="1188125" y="2282309"/>
            <a:ext cx="2883218" cy="322898"/>
          </a:xfrm>
          <a:prstGeom prst="rect">
            <a:avLst/>
          </a:prstGeom>
          <a:noFill/>
          <a:ln/>
        </p:spPr>
        <p:txBody>
          <a:bodyPr wrap="none" lIns="0" tIns="0" rIns="0" bIns="0" rtlCol="0" anchor="t"/>
          <a:lstStyle/>
          <a:p>
            <a:pPr marL="0" indent="0" algn="l">
              <a:lnSpc>
                <a:spcPts val="2500"/>
              </a:lnSpc>
              <a:buNone/>
            </a:pPr>
            <a:r>
              <a:rPr lang="en-US" sz="2000" b="1" kern="0" spc="-61" dirty="0">
                <a:solidFill>
                  <a:srgbClr val="E5E0DF"/>
                </a:solidFill>
                <a:latin typeface="Inter Bold" pitchFamily="34" charset="0"/>
                <a:ea typeface="Inter Bold" pitchFamily="34" charset="-122"/>
                <a:cs typeface="Inter Bold" pitchFamily="34" charset="-120"/>
              </a:rPr>
              <a:t>Create a Database Table</a:t>
            </a:r>
            <a:endParaRPr lang="en-US" sz="2000" dirty="0"/>
          </a:p>
        </p:txBody>
      </p:sp>
      <p:sp>
        <p:nvSpPr>
          <p:cNvPr id="6" name="Text 3"/>
          <p:cNvSpPr/>
          <p:nvPr/>
        </p:nvSpPr>
        <p:spPr>
          <a:xfrm>
            <a:off x="1188125" y="2729151"/>
            <a:ext cx="7232571" cy="991910"/>
          </a:xfrm>
          <a:prstGeom prst="rect">
            <a:avLst/>
          </a:prstGeom>
          <a:noFill/>
          <a:ln/>
        </p:spPr>
        <p:txBody>
          <a:bodyPr wrap="square" lIns="0" tIns="0" rIns="0" bIns="0" rtlCol="0" anchor="t"/>
          <a:lstStyle/>
          <a:p>
            <a:pPr marL="0" indent="0" algn="l">
              <a:lnSpc>
                <a:spcPts val="2600"/>
              </a:lnSpc>
              <a:buNone/>
            </a:pPr>
            <a:r>
              <a:rPr lang="en-US" sz="1600" kern="0" spc="-33" dirty="0">
                <a:solidFill>
                  <a:srgbClr val="E5E0DF"/>
                </a:solidFill>
                <a:latin typeface="Inter" pitchFamily="34" charset="0"/>
                <a:ea typeface="Inter" pitchFamily="34" charset="-122"/>
                <a:cs typeface="Inter" pitchFamily="34" charset="-120"/>
              </a:rPr>
              <a:t>Define a table in your SQL Server database to store multimedia files. Use a VARBINARY(MAX) column to accommodate large binary data, including images, videos, and audio files.</a:t>
            </a:r>
            <a:endParaRPr lang="en-US" sz="1600" dirty="0"/>
          </a:p>
        </p:txBody>
      </p:sp>
      <p:sp>
        <p:nvSpPr>
          <p:cNvPr id="7" name="Shape 4"/>
          <p:cNvSpPr/>
          <p:nvPr/>
        </p:nvSpPr>
        <p:spPr>
          <a:xfrm>
            <a:off x="1033224" y="3927634"/>
            <a:ext cx="154900" cy="1438751"/>
          </a:xfrm>
          <a:prstGeom prst="roundRect">
            <a:avLst>
              <a:gd name="adj" fmla="val 56040"/>
            </a:avLst>
          </a:prstGeom>
          <a:solidFill>
            <a:srgbClr val="110080"/>
          </a:solidFill>
          <a:ln w="7620">
            <a:solidFill>
              <a:srgbClr val="2A1999"/>
            </a:solidFill>
            <a:prstDash val="solid"/>
          </a:ln>
        </p:spPr>
        <p:txBody>
          <a:bodyPr/>
          <a:lstStyle/>
          <a:p>
            <a:endParaRPr lang="en-US"/>
          </a:p>
        </p:txBody>
      </p:sp>
      <p:sp>
        <p:nvSpPr>
          <p:cNvPr id="8" name="Text 5"/>
          <p:cNvSpPr/>
          <p:nvPr/>
        </p:nvSpPr>
        <p:spPr>
          <a:xfrm>
            <a:off x="1498044" y="3927634"/>
            <a:ext cx="2622828" cy="322898"/>
          </a:xfrm>
          <a:prstGeom prst="rect">
            <a:avLst/>
          </a:prstGeom>
          <a:noFill/>
          <a:ln/>
        </p:spPr>
        <p:txBody>
          <a:bodyPr wrap="none" lIns="0" tIns="0" rIns="0" bIns="0" rtlCol="0" anchor="t"/>
          <a:lstStyle/>
          <a:p>
            <a:pPr marL="0" indent="0" algn="l">
              <a:lnSpc>
                <a:spcPts val="2500"/>
              </a:lnSpc>
              <a:buNone/>
            </a:pPr>
            <a:r>
              <a:rPr lang="en-US" sz="2000" b="1" kern="0" spc="-61" dirty="0">
                <a:solidFill>
                  <a:srgbClr val="E5E0DF"/>
                </a:solidFill>
                <a:latin typeface="Inter Bold" pitchFamily="34" charset="0"/>
                <a:ea typeface="Inter Bold" pitchFamily="34" charset="-122"/>
                <a:cs typeface="Inter Bold" pitchFamily="34" charset="-120"/>
              </a:rPr>
              <a:t>Upload a File using C#</a:t>
            </a:r>
            <a:endParaRPr lang="en-US" sz="2000" dirty="0"/>
          </a:p>
        </p:txBody>
      </p:sp>
      <p:sp>
        <p:nvSpPr>
          <p:cNvPr id="9" name="Text 6"/>
          <p:cNvSpPr/>
          <p:nvPr/>
        </p:nvSpPr>
        <p:spPr>
          <a:xfrm>
            <a:off x="1498044" y="4374475"/>
            <a:ext cx="6922651" cy="991910"/>
          </a:xfrm>
          <a:prstGeom prst="rect">
            <a:avLst/>
          </a:prstGeom>
          <a:noFill/>
          <a:ln/>
        </p:spPr>
        <p:txBody>
          <a:bodyPr wrap="square" lIns="0" tIns="0" rIns="0" bIns="0" rtlCol="0" anchor="t"/>
          <a:lstStyle/>
          <a:p>
            <a:pPr marL="0" indent="0" algn="l">
              <a:lnSpc>
                <a:spcPts val="2600"/>
              </a:lnSpc>
              <a:buNone/>
            </a:pPr>
            <a:r>
              <a:rPr lang="en-US" sz="1600" kern="0" spc="-33" dirty="0">
                <a:solidFill>
                  <a:srgbClr val="E5E0DF"/>
                </a:solidFill>
                <a:latin typeface="Inter" pitchFamily="34" charset="0"/>
                <a:ea typeface="Inter" pitchFamily="34" charset="-122"/>
                <a:cs typeface="Inter" pitchFamily="34" charset="-120"/>
              </a:rPr>
              <a:t>Utilize C# code to interact with the database and upload files. Employ the OpenFileDialog class to let users select files, read them as byte arrays, and store the data in the database table.</a:t>
            </a:r>
            <a:endParaRPr lang="en-US" sz="1600" dirty="0"/>
          </a:p>
        </p:txBody>
      </p:sp>
      <p:sp>
        <p:nvSpPr>
          <p:cNvPr id="10" name="Shape 7"/>
          <p:cNvSpPr/>
          <p:nvPr/>
        </p:nvSpPr>
        <p:spPr>
          <a:xfrm>
            <a:off x="1343263" y="5572958"/>
            <a:ext cx="154900" cy="1769388"/>
          </a:xfrm>
          <a:prstGeom prst="roundRect">
            <a:avLst>
              <a:gd name="adj" fmla="val 56040"/>
            </a:avLst>
          </a:prstGeom>
          <a:solidFill>
            <a:srgbClr val="110080"/>
          </a:solidFill>
          <a:ln w="7620">
            <a:solidFill>
              <a:srgbClr val="2A1999"/>
            </a:solidFill>
            <a:prstDash val="solid"/>
          </a:ln>
        </p:spPr>
        <p:txBody>
          <a:bodyPr/>
          <a:lstStyle/>
          <a:p>
            <a:endParaRPr lang="en-US"/>
          </a:p>
        </p:txBody>
      </p:sp>
      <p:sp>
        <p:nvSpPr>
          <p:cNvPr id="11" name="Text 8"/>
          <p:cNvSpPr/>
          <p:nvPr/>
        </p:nvSpPr>
        <p:spPr>
          <a:xfrm>
            <a:off x="1808083" y="5572958"/>
            <a:ext cx="2731770" cy="322898"/>
          </a:xfrm>
          <a:prstGeom prst="rect">
            <a:avLst/>
          </a:prstGeom>
          <a:noFill/>
          <a:ln/>
        </p:spPr>
        <p:txBody>
          <a:bodyPr wrap="none" lIns="0" tIns="0" rIns="0" bIns="0" rtlCol="0" anchor="t"/>
          <a:lstStyle/>
          <a:p>
            <a:pPr marL="0" indent="0" algn="l">
              <a:lnSpc>
                <a:spcPts val="2500"/>
              </a:lnSpc>
              <a:buNone/>
            </a:pPr>
            <a:r>
              <a:rPr lang="en-US" sz="2000" b="1" kern="0" spc="-61" dirty="0">
                <a:solidFill>
                  <a:srgbClr val="E5E0DF"/>
                </a:solidFill>
                <a:latin typeface="Inter Bold" pitchFamily="34" charset="0"/>
                <a:ea typeface="Inter Bold" pitchFamily="34" charset="-122"/>
                <a:cs typeface="Inter Bold" pitchFamily="34" charset="-120"/>
              </a:rPr>
              <a:t>Retrieve and Save Files</a:t>
            </a:r>
            <a:endParaRPr lang="en-US" sz="2000" dirty="0"/>
          </a:p>
        </p:txBody>
      </p:sp>
      <p:sp>
        <p:nvSpPr>
          <p:cNvPr id="12" name="Text 9"/>
          <p:cNvSpPr/>
          <p:nvPr/>
        </p:nvSpPr>
        <p:spPr>
          <a:xfrm>
            <a:off x="1808083" y="6019800"/>
            <a:ext cx="6612612" cy="1322546"/>
          </a:xfrm>
          <a:prstGeom prst="rect">
            <a:avLst/>
          </a:prstGeom>
          <a:noFill/>
          <a:ln/>
        </p:spPr>
        <p:txBody>
          <a:bodyPr wrap="square" lIns="0" tIns="0" rIns="0" bIns="0" rtlCol="0" anchor="t"/>
          <a:lstStyle/>
          <a:p>
            <a:pPr marL="0" indent="0" algn="l">
              <a:lnSpc>
                <a:spcPts val="2600"/>
              </a:lnSpc>
              <a:buNone/>
            </a:pPr>
            <a:r>
              <a:rPr lang="en-US" sz="1600" kern="0" spc="-33" dirty="0">
                <a:solidFill>
                  <a:srgbClr val="E5E0DF"/>
                </a:solidFill>
                <a:latin typeface="Inter" pitchFamily="34" charset="0"/>
                <a:ea typeface="Inter" pitchFamily="34" charset="-122"/>
                <a:cs typeface="Inter" pitchFamily="34" charset="-120"/>
              </a:rPr>
              <a:t>Write C# code to retrieve multimedia files from the database based on their ID or other identifying information. Save the retrieved data to a specified location on the user's machine, enabling easy access and use.</a:t>
            </a:r>
            <a:endParaRPr lang="en-US" sz="16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E0EA-6811-7C2E-D5D3-0FC2853B11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EE25DF-8E18-6536-2705-17F257958A74}"/>
              </a:ext>
            </a:extLst>
          </p:cNvPr>
          <p:cNvSpPr>
            <a:spLocks noGrp="1"/>
          </p:cNvSpPr>
          <p:nvPr>
            <p:ph idx="1"/>
          </p:nvPr>
        </p:nvSpPr>
        <p:spPr/>
        <p:txBody>
          <a:bodyPr/>
          <a:lstStyle/>
          <a:p>
            <a:endParaRPr lang="en-US"/>
          </a:p>
        </p:txBody>
      </p:sp>
      <p:pic>
        <p:nvPicPr>
          <p:cNvPr id="5122" name="Picture 2" descr="Download Thank You In Black Wallpaper | Wallpapers.com">
            <a:extLst>
              <a:ext uri="{FF2B5EF4-FFF2-40B4-BE49-F238E27FC236}">
                <a16:creationId xmlns:a16="http://schemas.microsoft.com/office/drawing/2014/main" id="{3739850A-B8C0-09C9-8103-A50FFCA6A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067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E9877DA-6A4F-5365-D48D-DFB598077A4A}"/>
              </a:ext>
            </a:extLst>
          </p:cNvPr>
          <p:cNvSpPr>
            <a:spLocks noChangeArrowheads="1"/>
          </p:cNvSpPr>
          <p:nvPr/>
        </p:nvSpPr>
        <p:spPr bwMode="auto">
          <a:xfrm>
            <a:off x="1005840" y="438150"/>
            <a:ext cx="12618720" cy="15906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defTabSz="1097280" fontAlgn="base">
              <a:lnSpc>
                <a:spcPct val="90000"/>
              </a:lnSpc>
              <a:spcBef>
                <a:spcPct val="0"/>
              </a:spcBef>
              <a:spcAft>
                <a:spcPts val="600"/>
              </a:spcAft>
              <a:buClrTx/>
              <a:buSzTx/>
              <a:tabLst/>
            </a:pPr>
            <a:r>
              <a:rPr kumimoji="0" lang="en-US" altLang="en-US" sz="4000" b="1" i="0" u="none" strike="noStrike" kern="1200" cap="none" normalizeH="0" baseline="0" dirty="0">
                <a:ln>
                  <a:noFill/>
                </a:ln>
                <a:effectLst/>
                <a:latin typeface="Cabin Sketch" panose="020B0503050202020004" pitchFamily="34" charset="0"/>
                <a:ea typeface="+mj-ea"/>
                <a:cs typeface="+mj-cs"/>
              </a:rPr>
              <a:t>Storage and Retrieval of Multimedia</a:t>
            </a:r>
            <a:endParaRPr kumimoji="0" lang="en-US" altLang="en-US" sz="4000" b="0" i="0" u="none" strike="noStrike" kern="1200" cap="none" normalizeH="0" baseline="0" dirty="0">
              <a:ln>
                <a:noFill/>
              </a:ln>
              <a:effectLst/>
              <a:latin typeface="Cabin Sketch" panose="020B0503050202020004" pitchFamily="34" charset="0"/>
              <a:ea typeface="+mj-ea"/>
              <a:cs typeface="+mj-cs"/>
            </a:endParaRPr>
          </a:p>
        </p:txBody>
      </p:sp>
      <p:graphicFrame>
        <p:nvGraphicFramePr>
          <p:cNvPr id="6" name="TextBox 2">
            <a:extLst>
              <a:ext uri="{FF2B5EF4-FFF2-40B4-BE49-F238E27FC236}">
                <a16:creationId xmlns:a16="http://schemas.microsoft.com/office/drawing/2014/main" id="{D79FDE17-5D53-DFED-4B85-9D2F7345FE4C}"/>
              </a:ext>
            </a:extLst>
          </p:cNvPr>
          <p:cNvGraphicFramePr/>
          <p:nvPr>
            <p:extLst>
              <p:ext uri="{D42A27DB-BD31-4B8C-83A1-F6EECF244321}">
                <p14:modId xmlns:p14="http://schemas.microsoft.com/office/powerpoint/2010/main" val="3598730905"/>
              </p:ext>
            </p:extLst>
          </p:nvPr>
        </p:nvGraphicFramePr>
        <p:xfrm>
          <a:off x="1005840" y="2190750"/>
          <a:ext cx="12618720" cy="5221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7303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8D9AFA-89FF-7C1D-98FB-28133E68384D}"/>
              </a:ext>
            </a:extLst>
          </p:cNvPr>
          <p:cNvPicPr>
            <a:picLocks noChangeAspect="1"/>
          </p:cNvPicPr>
          <p:nvPr/>
        </p:nvPicPr>
        <p:blipFill>
          <a:blip r:embed="rId2"/>
          <a:stretch>
            <a:fillRect/>
          </a:stretch>
        </p:blipFill>
        <p:spPr>
          <a:xfrm>
            <a:off x="438912" y="427903"/>
            <a:ext cx="10528289" cy="6105367"/>
          </a:xfrm>
          <a:prstGeom prst="rect">
            <a:avLst/>
          </a:prstGeom>
        </p:spPr>
      </p:pic>
      <p:pic>
        <p:nvPicPr>
          <p:cNvPr id="5" name="Picture 4">
            <a:extLst>
              <a:ext uri="{FF2B5EF4-FFF2-40B4-BE49-F238E27FC236}">
                <a16:creationId xmlns:a16="http://schemas.microsoft.com/office/drawing/2014/main" id="{9E654300-87F7-8437-18F1-BDBF26950BDA}"/>
              </a:ext>
            </a:extLst>
          </p:cNvPr>
          <p:cNvPicPr>
            <a:picLocks noChangeAspect="1"/>
          </p:cNvPicPr>
          <p:nvPr/>
        </p:nvPicPr>
        <p:blipFill>
          <a:blip r:embed="rId3"/>
          <a:srcRect l="20685" t="8448" r="29106" b="14147"/>
          <a:stretch/>
        </p:blipFill>
        <p:spPr>
          <a:xfrm>
            <a:off x="11290784" y="4511040"/>
            <a:ext cx="3010432" cy="2401824"/>
          </a:xfrm>
          <a:prstGeom prst="rect">
            <a:avLst/>
          </a:prstGeom>
        </p:spPr>
      </p:pic>
    </p:spTree>
    <p:extLst>
      <p:ext uri="{BB962C8B-B14F-4D97-AF65-F5344CB8AC3E}">
        <p14:creationId xmlns:p14="http://schemas.microsoft.com/office/powerpoint/2010/main" val="278192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3557-6D27-6835-D3F3-A3C6FBEDE55A}"/>
              </a:ext>
            </a:extLst>
          </p:cNvPr>
          <p:cNvSpPr>
            <a:spLocks noGrp="1"/>
          </p:cNvSpPr>
          <p:nvPr>
            <p:ph type="title"/>
          </p:nvPr>
        </p:nvSpPr>
        <p:spPr/>
        <p:txBody>
          <a:bodyPr/>
          <a:lstStyle/>
          <a:p>
            <a:r>
              <a:rPr lang="en-US" dirty="0">
                <a:latin typeface="Cabin Sketch" panose="020B0503050202020004" pitchFamily="34" charset="0"/>
              </a:rPr>
              <a:t>More Pixels, More Clarity!</a:t>
            </a:r>
          </a:p>
        </p:txBody>
      </p:sp>
      <p:pic>
        <p:nvPicPr>
          <p:cNvPr id="5" name="Picture 4">
            <a:extLst>
              <a:ext uri="{FF2B5EF4-FFF2-40B4-BE49-F238E27FC236}">
                <a16:creationId xmlns:a16="http://schemas.microsoft.com/office/drawing/2014/main" id="{C8380583-0149-EACD-F426-F778DC9AEF3C}"/>
              </a:ext>
            </a:extLst>
          </p:cNvPr>
          <p:cNvPicPr>
            <a:picLocks noChangeAspect="1"/>
          </p:cNvPicPr>
          <p:nvPr/>
        </p:nvPicPr>
        <p:blipFill>
          <a:blip r:embed="rId2"/>
          <a:stretch>
            <a:fillRect/>
          </a:stretch>
        </p:blipFill>
        <p:spPr>
          <a:xfrm>
            <a:off x="2099927" y="2410444"/>
            <a:ext cx="10259857" cy="4782217"/>
          </a:xfrm>
          <a:prstGeom prst="rect">
            <a:avLst/>
          </a:prstGeom>
        </p:spPr>
      </p:pic>
    </p:spTree>
    <p:extLst>
      <p:ext uri="{BB962C8B-B14F-4D97-AF65-F5344CB8AC3E}">
        <p14:creationId xmlns:p14="http://schemas.microsoft.com/office/powerpoint/2010/main" val="4080068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ch specifications determine the image quality of a TV? - Coolblue - anything for a smile">
            <a:extLst>
              <a:ext uri="{FF2B5EF4-FFF2-40B4-BE49-F238E27FC236}">
                <a16:creationId xmlns:a16="http://schemas.microsoft.com/office/drawing/2014/main" id="{0697B08F-C542-AF6E-EBEE-94695E4E7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0" y="10"/>
            <a:ext cx="14630380" cy="8229590"/>
          </a:xfrm>
          <a:prstGeom prst="rect">
            <a:avLst/>
          </a:prstGeom>
          <a:solidFill>
            <a:srgbClr val="FFFFFF"/>
          </a:solidFill>
        </p:spPr>
      </p:pic>
    </p:spTree>
    <p:extLst>
      <p:ext uri="{BB962C8B-B14F-4D97-AF65-F5344CB8AC3E}">
        <p14:creationId xmlns:p14="http://schemas.microsoft.com/office/powerpoint/2010/main" val="2599095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E46C8-CFBE-A6AA-1EED-AFAA455B72D6}"/>
              </a:ext>
            </a:extLst>
          </p:cNvPr>
          <p:cNvSpPr>
            <a:spLocks noGrp="1"/>
          </p:cNvSpPr>
          <p:nvPr>
            <p:ph type="title"/>
          </p:nvPr>
        </p:nvSpPr>
        <p:spPr>
          <a:xfrm>
            <a:off x="1005840" y="438150"/>
            <a:ext cx="12618720" cy="1590676"/>
          </a:xfrm>
        </p:spPr>
        <p:txBody>
          <a:bodyPr anchor="ctr">
            <a:normAutofit/>
          </a:bodyPr>
          <a:lstStyle/>
          <a:p>
            <a:r>
              <a:rPr lang="en-US" dirty="0">
                <a:latin typeface="Cabin Sketch" panose="020B0503050202020004" pitchFamily="34" charset="0"/>
              </a:rPr>
              <a:t>Computers see pixels, we see pictures!</a:t>
            </a:r>
          </a:p>
        </p:txBody>
      </p:sp>
      <p:pic>
        <p:nvPicPr>
          <p:cNvPr id="2050" name="Picture 2" descr="Black and White Image Representation in Binary - Binary">
            <a:extLst>
              <a:ext uri="{FF2B5EF4-FFF2-40B4-BE49-F238E27FC236}">
                <a16:creationId xmlns:a16="http://schemas.microsoft.com/office/drawing/2014/main" id="{D81A9CEA-CF27-1F45-0F6A-A12524B8C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167" r="1" b="8364"/>
          <a:stretch/>
        </p:blipFill>
        <p:spPr bwMode="auto">
          <a:xfrm>
            <a:off x="1005840" y="2190750"/>
            <a:ext cx="12618720" cy="5221606"/>
          </a:xfrm>
          <a:prstGeom prst="rect">
            <a:avLst/>
          </a:prstGeom>
          <a:solidFill>
            <a:srgbClr val="FFFFFF"/>
          </a:solidFill>
        </p:spPr>
      </p:pic>
    </p:spTree>
    <p:extLst>
      <p:ext uri="{BB962C8B-B14F-4D97-AF65-F5344CB8AC3E}">
        <p14:creationId xmlns:p14="http://schemas.microsoft.com/office/powerpoint/2010/main" val="218062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GB and CMYK: What are the differences? – Br24">
            <a:extLst>
              <a:ext uri="{FF2B5EF4-FFF2-40B4-BE49-F238E27FC236}">
                <a16:creationId xmlns:a16="http://schemas.microsoft.com/office/drawing/2014/main" id="{14184BBE-607B-E7BB-3369-B49B579F09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73" r="2473"/>
          <a:stretch/>
        </p:blipFill>
        <p:spPr bwMode="auto">
          <a:xfrm>
            <a:off x="0" y="0"/>
            <a:ext cx="14630400" cy="8229600"/>
          </a:xfrm>
          <a:prstGeom prst="rect">
            <a:avLst/>
          </a:prstGeom>
          <a:solidFill>
            <a:srgbClr val="FFFFFF"/>
          </a:solidFill>
        </p:spPr>
      </p:pic>
    </p:spTree>
    <p:extLst>
      <p:ext uri="{BB962C8B-B14F-4D97-AF65-F5344CB8AC3E}">
        <p14:creationId xmlns:p14="http://schemas.microsoft.com/office/powerpoint/2010/main" val="586181888"/>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230</TotalTime>
  <Words>529</Words>
  <Application>Microsoft Office PowerPoint</Application>
  <PresentationFormat>Custom</PresentationFormat>
  <Paragraphs>57</Paragraphs>
  <Slides>32</Slides>
  <Notes>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Aptos</vt:lpstr>
      <vt:lpstr>Arial</vt:lpstr>
      <vt:lpstr>Cabin Sketch</vt:lpstr>
      <vt:lpstr>Calibri</vt:lpstr>
      <vt:lpstr>Calibri Light</vt:lpstr>
      <vt:lpstr>Inter</vt:lpstr>
      <vt:lpstr>Inter Bold</vt:lpstr>
      <vt:lpstr>Office 2013 - 2022 Theme</vt:lpstr>
      <vt:lpstr>PowerPoint Presentation</vt:lpstr>
      <vt:lpstr>PowerPoint Presentation</vt:lpstr>
      <vt:lpstr>PowerPoint Presentation</vt:lpstr>
      <vt:lpstr>PowerPoint Presentation</vt:lpstr>
      <vt:lpstr>PowerPoint Presentation</vt:lpstr>
      <vt:lpstr>More Pixels, More Clarity!</vt:lpstr>
      <vt:lpstr>PowerPoint Presentation</vt:lpstr>
      <vt:lpstr>Computers see pixels, we see pictures!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Khaled.1700438</cp:lastModifiedBy>
  <cp:revision>5</cp:revision>
  <dcterms:created xsi:type="dcterms:W3CDTF">2025-03-08T20:17:57Z</dcterms:created>
  <dcterms:modified xsi:type="dcterms:W3CDTF">2025-03-09T11:05:32Z</dcterms:modified>
</cp:coreProperties>
</file>